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er" initials="A" lastIdx="1" clrIdx="0">
    <p:extLst>
      <p:ext uri="{19B8F6BF-5375-455C-9EA6-DF929625EA0E}">
        <p15:presenceInfo xmlns:p15="http://schemas.microsoft.com/office/powerpoint/2012/main" userId="Ac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 snapToGrid="0">
      <p:cViewPr varScale="1">
        <p:scale>
          <a:sx n="80" d="100"/>
          <a:sy n="80" d="100"/>
        </p:scale>
        <p:origin x="7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8-31T20:28:37.644" idx="1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2104BB-213C-4E66-995A-C2A6C669773E}" type="doc">
      <dgm:prSet loTypeId="urn:microsoft.com/office/officeart/2005/8/layout/orgChart1" loCatId="hierarchy" qsTypeId="urn:microsoft.com/office/officeart/2005/8/quickstyle/3d2#1" qsCatId="3D" csTypeId="urn:microsoft.com/office/officeart/2005/8/colors/accent4_5" csCatId="accent4" phldr="1"/>
      <dgm:spPr/>
    </dgm:pt>
    <dgm:pt modelId="{5B61DA52-F27C-4B2A-A88F-D6D83C2C6BC1}">
      <dgm:prSet custT="1"/>
      <dgm:spPr>
        <a:solidFill>
          <a:srgbClr val="00B050"/>
        </a:solidFill>
      </dgm:spPr>
      <dgm:t>
        <a:bodyPr/>
        <a:lstStyle/>
        <a:p>
          <a:pPr marR="0" algn="ctr" rtl="0"/>
          <a:r>
            <a:rPr lang="pl-PL" sz="1400" b="1" baseline="0" dirty="0">
              <a:solidFill>
                <a:schemeClr val="tx1"/>
              </a:solidFill>
              <a:latin typeface="Calibri"/>
            </a:rPr>
            <a:t>Powiatowa Poradnia </a:t>
          </a:r>
          <a:r>
            <a:rPr lang="pl-PL" sz="1400" b="1" baseline="0" dirty="0" err="1">
              <a:solidFill>
                <a:schemeClr val="tx1"/>
              </a:solidFill>
              <a:latin typeface="Calibri"/>
            </a:rPr>
            <a:t>Psychologiczno</a:t>
          </a:r>
          <a:r>
            <a:rPr lang="pl-PL" sz="1400" b="1" baseline="0" dirty="0">
              <a:solidFill>
                <a:schemeClr val="tx1"/>
              </a:solidFill>
              <a:latin typeface="Calibri"/>
            </a:rPr>
            <a:t> – Pedagogiczna w Nakle nad Notecią </a:t>
          </a:r>
          <a:endParaRPr lang="pl-PL" sz="1400" b="1" baseline="0" dirty="0">
            <a:solidFill>
              <a:schemeClr val="tx1"/>
            </a:solidFill>
            <a:latin typeface="Times New Roman"/>
          </a:endParaRPr>
        </a:p>
      </dgm:t>
    </dgm:pt>
    <dgm:pt modelId="{5CC3BB38-24D8-4603-84EC-0E2887D94781}" type="parTrans" cxnId="{B1112D2F-36B5-4D7E-BF71-09F2A8D66833}">
      <dgm:prSet/>
      <dgm:spPr/>
      <dgm:t>
        <a:bodyPr/>
        <a:lstStyle/>
        <a:p>
          <a:endParaRPr lang="pl-PL"/>
        </a:p>
      </dgm:t>
    </dgm:pt>
    <dgm:pt modelId="{B143735A-25CE-471B-A862-B966AECA2B96}" type="sibTrans" cxnId="{B1112D2F-36B5-4D7E-BF71-09F2A8D66833}">
      <dgm:prSet/>
      <dgm:spPr/>
      <dgm:t>
        <a:bodyPr/>
        <a:lstStyle/>
        <a:p>
          <a:endParaRPr lang="pl-PL"/>
        </a:p>
      </dgm:t>
    </dgm:pt>
    <dgm:pt modelId="{848622DC-3BB9-4891-A8B4-4EE8EDBAA39D}">
      <dgm:prSet custT="1"/>
      <dgm:spPr>
        <a:solidFill>
          <a:srgbClr val="00B050"/>
        </a:solidFill>
      </dgm:spPr>
      <dgm:t>
        <a:bodyPr/>
        <a:lstStyle/>
        <a:p>
          <a:pPr marR="0" algn="ctr" rtl="0"/>
          <a:endParaRPr lang="pl-PL" sz="800" baseline="0" dirty="0">
            <a:latin typeface="Times New Roman"/>
          </a:endParaRPr>
        </a:p>
        <a:p>
          <a:pPr marR="0" algn="ctr" rtl="0"/>
          <a:r>
            <a:rPr lang="pl-PL" sz="1200" b="1" baseline="0" dirty="0">
              <a:solidFill>
                <a:schemeClr val="tx1"/>
              </a:solidFill>
              <a:latin typeface="Calibri"/>
            </a:rPr>
            <a:t>Nakło nad Notecią</a:t>
          </a:r>
          <a:endParaRPr lang="pl-PL" sz="1200" b="1" baseline="0" dirty="0">
            <a:solidFill>
              <a:schemeClr val="tx1"/>
            </a:solidFill>
            <a:latin typeface="Times New Roman"/>
          </a:endParaRPr>
        </a:p>
      </dgm:t>
    </dgm:pt>
    <dgm:pt modelId="{E0ADB665-2620-4D99-82E7-5E0EE75562E3}" type="parTrans" cxnId="{696C5153-3F65-4BDE-8824-CE00D1DD0E20}">
      <dgm:prSet/>
      <dgm:spPr/>
      <dgm:t>
        <a:bodyPr/>
        <a:lstStyle/>
        <a:p>
          <a:endParaRPr lang="pl-PL"/>
        </a:p>
      </dgm:t>
    </dgm:pt>
    <dgm:pt modelId="{70C237D3-7AF9-4492-8EB1-6D04BCD2DC71}" type="sibTrans" cxnId="{696C5153-3F65-4BDE-8824-CE00D1DD0E20}">
      <dgm:prSet/>
      <dgm:spPr/>
      <dgm:t>
        <a:bodyPr/>
        <a:lstStyle/>
        <a:p>
          <a:endParaRPr lang="pl-PL"/>
        </a:p>
      </dgm:t>
    </dgm:pt>
    <dgm:pt modelId="{1AAF73FC-6059-4644-8689-589FB0A56F5F}">
      <dgm:prSet custT="1"/>
      <dgm:spPr>
        <a:solidFill>
          <a:srgbClr val="0070C0"/>
        </a:solidFill>
      </dgm:spPr>
      <dgm:t>
        <a:bodyPr/>
        <a:lstStyle/>
        <a:p>
          <a:pPr marR="0" algn="ctr" rtl="0"/>
          <a:endParaRPr lang="pl-PL" sz="800" baseline="0" dirty="0">
            <a:latin typeface="Times New Roman"/>
          </a:endParaRPr>
        </a:p>
        <a:p>
          <a:pPr marR="0" algn="ctr" rtl="0"/>
          <a:r>
            <a:rPr lang="pl-PL" sz="1200" b="1" baseline="0" dirty="0">
              <a:solidFill>
                <a:schemeClr val="tx1"/>
              </a:solidFill>
              <a:latin typeface="Calibri"/>
            </a:rPr>
            <a:t>Szubin</a:t>
          </a:r>
          <a:endParaRPr lang="pl-PL" sz="1200" b="1" baseline="0" dirty="0">
            <a:solidFill>
              <a:schemeClr val="tx1"/>
            </a:solidFill>
            <a:latin typeface="Times New Roman"/>
          </a:endParaRPr>
        </a:p>
      </dgm:t>
    </dgm:pt>
    <dgm:pt modelId="{93C227C5-E4B9-45AD-A646-20B5380CE83C}" type="parTrans" cxnId="{6FC85B40-1C10-49E2-995E-1578A1982B67}">
      <dgm:prSet/>
      <dgm:spPr/>
      <dgm:t>
        <a:bodyPr/>
        <a:lstStyle/>
        <a:p>
          <a:endParaRPr lang="pl-PL"/>
        </a:p>
      </dgm:t>
    </dgm:pt>
    <dgm:pt modelId="{B6184059-6DC7-4DBE-AFA5-80BEC229AEEB}" type="sibTrans" cxnId="{6FC85B40-1C10-49E2-995E-1578A1982B67}">
      <dgm:prSet/>
      <dgm:spPr/>
      <dgm:t>
        <a:bodyPr/>
        <a:lstStyle/>
        <a:p>
          <a:endParaRPr lang="pl-PL"/>
        </a:p>
      </dgm:t>
    </dgm:pt>
    <dgm:pt modelId="{2863B5ED-81F4-4ED1-BEBC-B7A6299FE89D}">
      <dgm:prSet custT="1"/>
      <dgm:spPr>
        <a:solidFill>
          <a:srgbClr val="00B050"/>
        </a:solidFill>
      </dgm:spPr>
      <dgm:t>
        <a:bodyPr/>
        <a:lstStyle/>
        <a:p>
          <a:pPr marR="0" algn="ctr" rtl="0"/>
          <a:endParaRPr lang="pl-PL" sz="800" baseline="0" dirty="0">
            <a:latin typeface="Times New Roman"/>
          </a:endParaRPr>
        </a:p>
        <a:p>
          <a:pPr marR="0" algn="ctr" rtl="0"/>
          <a:r>
            <a:rPr lang="pl-PL" sz="1200" b="1" baseline="0" dirty="0">
              <a:solidFill>
                <a:schemeClr val="tx1"/>
              </a:solidFill>
              <a:latin typeface="Calibri"/>
            </a:rPr>
            <a:t>Mrocza</a:t>
          </a:r>
          <a:endParaRPr lang="pl-PL" sz="1200" b="1" baseline="0" dirty="0">
            <a:solidFill>
              <a:schemeClr val="tx1"/>
            </a:solidFill>
            <a:latin typeface="Times New Roman"/>
          </a:endParaRPr>
        </a:p>
      </dgm:t>
    </dgm:pt>
    <dgm:pt modelId="{FB2C7B8B-8962-4A2E-B518-0A90B46D2091}" type="parTrans" cxnId="{286D9577-CDDD-473E-8BF8-ADA7F2BC6133}">
      <dgm:prSet/>
      <dgm:spPr/>
      <dgm:t>
        <a:bodyPr/>
        <a:lstStyle/>
        <a:p>
          <a:endParaRPr lang="pl-PL"/>
        </a:p>
      </dgm:t>
    </dgm:pt>
    <dgm:pt modelId="{EB2D802A-711E-4F92-AC53-C230F19DBDBA}" type="sibTrans" cxnId="{286D9577-CDDD-473E-8BF8-ADA7F2BC6133}">
      <dgm:prSet/>
      <dgm:spPr/>
      <dgm:t>
        <a:bodyPr/>
        <a:lstStyle/>
        <a:p>
          <a:endParaRPr lang="pl-PL"/>
        </a:p>
      </dgm:t>
    </dgm:pt>
    <dgm:pt modelId="{E6985537-E9B6-439F-AEE8-8850FEC86F08}">
      <dgm:prSet custT="1"/>
      <dgm:spPr>
        <a:solidFill>
          <a:srgbClr val="0070C0"/>
        </a:solidFill>
      </dgm:spPr>
      <dgm:t>
        <a:bodyPr/>
        <a:lstStyle/>
        <a:p>
          <a:pPr marR="0" algn="ctr" rtl="0"/>
          <a:endParaRPr lang="pl-PL" sz="800" baseline="0" dirty="0">
            <a:latin typeface="Times New Roman"/>
          </a:endParaRPr>
        </a:p>
        <a:p>
          <a:pPr marR="0" algn="ctr" rtl="0"/>
          <a:r>
            <a:rPr lang="pl-PL" sz="1200" b="1" baseline="0" dirty="0">
              <a:solidFill>
                <a:schemeClr val="tx1"/>
              </a:solidFill>
              <a:latin typeface="Calibri"/>
            </a:rPr>
            <a:t>Sadki</a:t>
          </a:r>
          <a:endParaRPr lang="pl-PL" sz="1200" b="1" baseline="0" dirty="0">
            <a:solidFill>
              <a:schemeClr val="tx1"/>
            </a:solidFill>
            <a:latin typeface="Times New Roman"/>
          </a:endParaRPr>
        </a:p>
      </dgm:t>
    </dgm:pt>
    <dgm:pt modelId="{472E134D-2E4F-4457-98E2-7997C59CDCE5}" type="parTrans" cxnId="{7669B1B3-0B80-49DB-82EF-57E3F0C8301F}">
      <dgm:prSet/>
      <dgm:spPr/>
      <dgm:t>
        <a:bodyPr/>
        <a:lstStyle/>
        <a:p>
          <a:endParaRPr lang="pl-PL"/>
        </a:p>
      </dgm:t>
    </dgm:pt>
    <dgm:pt modelId="{A436FE9D-4E81-4345-93C2-3AE5EA7DCD46}" type="sibTrans" cxnId="{7669B1B3-0B80-49DB-82EF-57E3F0C8301F}">
      <dgm:prSet/>
      <dgm:spPr/>
      <dgm:t>
        <a:bodyPr/>
        <a:lstStyle/>
        <a:p>
          <a:endParaRPr lang="pl-PL"/>
        </a:p>
      </dgm:t>
    </dgm:pt>
    <dgm:pt modelId="{1504BE38-D0BE-4CD4-A8E1-18B2816AAE9E}">
      <dgm:prSet custT="1"/>
      <dgm:spPr>
        <a:solidFill>
          <a:srgbClr val="00B050"/>
        </a:solidFill>
      </dgm:spPr>
      <dgm:t>
        <a:bodyPr/>
        <a:lstStyle/>
        <a:p>
          <a:pPr marR="0" algn="ctr" rtl="0"/>
          <a:endParaRPr lang="pl-PL" sz="800" baseline="0" dirty="0">
            <a:latin typeface="Times New Roman"/>
          </a:endParaRPr>
        </a:p>
        <a:p>
          <a:pPr marR="0" algn="ctr" rtl="0"/>
          <a:r>
            <a:rPr lang="pl-PL" sz="1200" b="1" baseline="0" dirty="0">
              <a:solidFill>
                <a:schemeClr val="tx1"/>
              </a:solidFill>
              <a:latin typeface="Calibri"/>
            </a:rPr>
            <a:t>Kcynia</a:t>
          </a:r>
          <a:endParaRPr lang="pl-PL" sz="1200" b="1" baseline="0" dirty="0">
            <a:solidFill>
              <a:schemeClr val="tx1"/>
            </a:solidFill>
            <a:latin typeface="Times New Roman"/>
          </a:endParaRPr>
        </a:p>
      </dgm:t>
    </dgm:pt>
    <dgm:pt modelId="{CEC4BE8A-7E4A-499E-96B5-0E0A83E00379}" type="parTrans" cxnId="{7C651E18-DEC1-4E2C-87A0-76CB60088246}">
      <dgm:prSet/>
      <dgm:spPr/>
      <dgm:t>
        <a:bodyPr/>
        <a:lstStyle/>
        <a:p>
          <a:endParaRPr lang="pl-PL"/>
        </a:p>
      </dgm:t>
    </dgm:pt>
    <dgm:pt modelId="{CFD7E969-241C-4399-B65C-757B94B9DFFF}" type="sibTrans" cxnId="{7C651E18-DEC1-4E2C-87A0-76CB60088246}">
      <dgm:prSet/>
      <dgm:spPr/>
      <dgm:t>
        <a:bodyPr/>
        <a:lstStyle/>
        <a:p>
          <a:endParaRPr lang="pl-PL"/>
        </a:p>
      </dgm:t>
    </dgm:pt>
    <dgm:pt modelId="{3BC9E24E-6711-4832-BEAC-93D3D05E65F6}" type="pres">
      <dgm:prSet presAssocID="{622104BB-213C-4E66-995A-C2A6C669773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E0E9144-A0DE-4DED-A11B-140B8D42957B}" type="pres">
      <dgm:prSet presAssocID="{5B61DA52-F27C-4B2A-A88F-D6D83C2C6BC1}" presName="hierRoot1" presStyleCnt="0">
        <dgm:presLayoutVars>
          <dgm:hierBranch/>
        </dgm:presLayoutVars>
      </dgm:prSet>
      <dgm:spPr/>
    </dgm:pt>
    <dgm:pt modelId="{0A414859-49FA-453C-B775-090117134A01}" type="pres">
      <dgm:prSet presAssocID="{5B61DA52-F27C-4B2A-A88F-D6D83C2C6BC1}" presName="rootComposite1" presStyleCnt="0"/>
      <dgm:spPr/>
    </dgm:pt>
    <dgm:pt modelId="{06B0F4EE-36E6-4495-89A4-176DE696957D}" type="pres">
      <dgm:prSet presAssocID="{5B61DA52-F27C-4B2A-A88F-D6D83C2C6BC1}" presName="rootText1" presStyleLbl="node0" presStyleIdx="0" presStyleCnt="1" custScaleX="175230" custScaleY="251355">
        <dgm:presLayoutVars>
          <dgm:chPref val="3"/>
        </dgm:presLayoutVars>
      </dgm:prSet>
      <dgm:spPr/>
    </dgm:pt>
    <dgm:pt modelId="{9BB0F5F7-5A2D-4C3A-AEDF-CB29AD3FCF5D}" type="pres">
      <dgm:prSet presAssocID="{5B61DA52-F27C-4B2A-A88F-D6D83C2C6BC1}" presName="rootConnector1" presStyleLbl="node1" presStyleIdx="0" presStyleCnt="0"/>
      <dgm:spPr/>
    </dgm:pt>
    <dgm:pt modelId="{1338287E-8168-40E4-B9E6-6D33B6EC548C}" type="pres">
      <dgm:prSet presAssocID="{5B61DA52-F27C-4B2A-A88F-D6D83C2C6BC1}" presName="hierChild2" presStyleCnt="0"/>
      <dgm:spPr/>
    </dgm:pt>
    <dgm:pt modelId="{DDC6D6B2-F9FF-4FED-924B-7CA969057977}" type="pres">
      <dgm:prSet presAssocID="{E0ADB665-2620-4D99-82E7-5E0EE75562E3}" presName="Name35" presStyleLbl="parChTrans1D2" presStyleIdx="0" presStyleCnt="5"/>
      <dgm:spPr/>
    </dgm:pt>
    <dgm:pt modelId="{A75A88B5-F737-4628-AF44-61CEE1EA4B34}" type="pres">
      <dgm:prSet presAssocID="{848622DC-3BB9-4891-A8B4-4EE8EDBAA39D}" presName="hierRoot2" presStyleCnt="0">
        <dgm:presLayoutVars>
          <dgm:hierBranch/>
        </dgm:presLayoutVars>
      </dgm:prSet>
      <dgm:spPr/>
    </dgm:pt>
    <dgm:pt modelId="{1C6ED43B-E1D2-46EA-B612-432A38948CEC}" type="pres">
      <dgm:prSet presAssocID="{848622DC-3BB9-4891-A8B4-4EE8EDBAA39D}" presName="rootComposite" presStyleCnt="0"/>
      <dgm:spPr/>
    </dgm:pt>
    <dgm:pt modelId="{DBCD70EC-B02C-4273-BA2E-EC07D3EF8A24}" type="pres">
      <dgm:prSet presAssocID="{848622DC-3BB9-4891-A8B4-4EE8EDBAA39D}" presName="rootText" presStyleLbl="node2" presStyleIdx="0" presStyleCnt="5">
        <dgm:presLayoutVars>
          <dgm:chPref val="3"/>
        </dgm:presLayoutVars>
      </dgm:prSet>
      <dgm:spPr/>
    </dgm:pt>
    <dgm:pt modelId="{E47EF768-D030-4A58-B961-C4EFE3FEB981}" type="pres">
      <dgm:prSet presAssocID="{848622DC-3BB9-4891-A8B4-4EE8EDBAA39D}" presName="rootConnector" presStyleLbl="node2" presStyleIdx="0" presStyleCnt="5"/>
      <dgm:spPr/>
    </dgm:pt>
    <dgm:pt modelId="{122DF6F5-CCC2-4C66-A0C6-3AF5D843F3B8}" type="pres">
      <dgm:prSet presAssocID="{848622DC-3BB9-4891-A8B4-4EE8EDBAA39D}" presName="hierChild4" presStyleCnt="0"/>
      <dgm:spPr/>
    </dgm:pt>
    <dgm:pt modelId="{6B5F8A33-9E5B-4C7F-BCD7-8A572F61963D}" type="pres">
      <dgm:prSet presAssocID="{848622DC-3BB9-4891-A8B4-4EE8EDBAA39D}" presName="hierChild5" presStyleCnt="0"/>
      <dgm:spPr/>
    </dgm:pt>
    <dgm:pt modelId="{26A428E4-B55B-48FC-B54E-4F971D768FA8}" type="pres">
      <dgm:prSet presAssocID="{93C227C5-E4B9-45AD-A646-20B5380CE83C}" presName="Name35" presStyleLbl="parChTrans1D2" presStyleIdx="1" presStyleCnt="5"/>
      <dgm:spPr/>
    </dgm:pt>
    <dgm:pt modelId="{D3FC1D70-F482-4849-8FA8-4A029D1E3BFF}" type="pres">
      <dgm:prSet presAssocID="{1AAF73FC-6059-4644-8689-589FB0A56F5F}" presName="hierRoot2" presStyleCnt="0">
        <dgm:presLayoutVars>
          <dgm:hierBranch/>
        </dgm:presLayoutVars>
      </dgm:prSet>
      <dgm:spPr/>
    </dgm:pt>
    <dgm:pt modelId="{0BCF1180-F2C6-4293-9DAF-2B7917BBEE61}" type="pres">
      <dgm:prSet presAssocID="{1AAF73FC-6059-4644-8689-589FB0A56F5F}" presName="rootComposite" presStyleCnt="0"/>
      <dgm:spPr/>
    </dgm:pt>
    <dgm:pt modelId="{5122FC4D-7194-4BF7-821D-2E01D5753987}" type="pres">
      <dgm:prSet presAssocID="{1AAF73FC-6059-4644-8689-589FB0A56F5F}" presName="rootText" presStyleLbl="node2" presStyleIdx="1" presStyleCnt="5">
        <dgm:presLayoutVars>
          <dgm:chPref val="3"/>
        </dgm:presLayoutVars>
      </dgm:prSet>
      <dgm:spPr/>
    </dgm:pt>
    <dgm:pt modelId="{B26ABE4A-B5E5-4DE2-A45C-741C272B9FAD}" type="pres">
      <dgm:prSet presAssocID="{1AAF73FC-6059-4644-8689-589FB0A56F5F}" presName="rootConnector" presStyleLbl="node2" presStyleIdx="1" presStyleCnt="5"/>
      <dgm:spPr/>
    </dgm:pt>
    <dgm:pt modelId="{94DC5AB3-6802-4E45-8B71-951371987313}" type="pres">
      <dgm:prSet presAssocID="{1AAF73FC-6059-4644-8689-589FB0A56F5F}" presName="hierChild4" presStyleCnt="0"/>
      <dgm:spPr/>
    </dgm:pt>
    <dgm:pt modelId="{EB9973DC-576B-4290-B417-4C3A49E74AE9}" type="pres">
      <dgm:prSet presAssocID="{1AAF73FC-6059-4644-8689-589FB0A56F5F}" presName="hierChild5" presStyleCnt="0"/>
      <dgm:spPr/>
    </dgm:pt>
    <dgm:pt modelId="{47CC2C35-230A-4115-A75E-806BC54A6EF6}" type="pres">
      <dgm:prSet presAssocID="{FB2C7B8B-8962-4A2E-B518-0A90B46D2091}" presName="Name35" presStyleLbl="parChTrans1D2" presStyleIdx="2" presStyleCnt="5"/>
      <dgm:spPr/>
    </dgm:pt>
    <dgm:pt modelId="{122CCB1F-E882-4298-8A3F-C0DE8C005795}" type="pres">
      <dgm:prSet presAssocID="{2863B5ED-81F4-4ED1-BEBC-B7A6299FE89D}" presName="hierRoot2" presStyleCnt="0">
        <dgm:presLayoutVars>
          <dgm:hierBranch/>
        </dgm:presLayoutVars>
      </dgm:prSet>
      <dgm:spPr/>
    </dgm:pt>
    <dgm:pt modelId="{FDE22C53-F29F-4A9F-84C2-85948F662381}" type="pres">
      <dgm:prSet presAssocID="{2863B5ED-81F4-4ED1-BEBC-B7A6299FE89D}" presName="rootComposite" presStyleCnt="0"/>
      <dgm:spPr/>
    </dgm:pt>
    <dgm:pt modelId="{89D9F32F-1A31-4D87-909D-095FBD90DB9C}" type="pres">
      <dgm:prSet presAssocID="{2863B5ED-81F4-4ED1-BEBC-B7A6299FE89D}" presName="rootText" presStyleLbl="node2" presStyleIdx="2" presStyleCnt="5" custLinFactNeighborX="4295">
        <dgm:presLayoutVars>
          <dgm:chPref val="3"/>
        </dgm:presLayoutVars>
      </dgm:prSet>
      <dgm:spPr/>
    </dgm:pt>
    <dgm:pt modelId="{37E8C82F-36FF-4598-868D-895D5355FC3B}" type="pres">
      <dgm:prSet presAssocID="{2863B5ED-81F4-4ED1-BEBC-B7A6299FE89D}" presName="rootConnector" presStyleLbl="node2" presStyleIdx="2" presStyleCnt="5"/>
      <dgm:spPr/>
    </dgm:pt>
    <dgm:pt modelId="{0C67C023-AC4F-402C-A7DE-79A3C87EDCCC}" type="pres">
      <dgm:prSet presAssocID="{2863B5ED-81F4-4ED1-BEBC-B7A6299FE89D}" presName="hierChild4" presStyleCnt="0"/>
      <dgm:spPr/>
    </dgm:pt>
    <dgm:pt modelId="{A8DE86CB-9EE4-4DE3-BC4F-CED55C8ACA53}" type="pres">
      <dgm:prSet presAssocID="{2863B5ED-81F4-4ED1-BEBC-B7A6299FE89D}" presName="hierChild5" presStyleCnt="0"/>
      <dgm:spPr/>
    </dgm:pt>
    <dgm:pt modelId="{D520457A-6437-447C-BF38-34F522EF6359}" type="pres">
      <dgm:prSet presAssocID="{472E134D-2E4F-4457-98E2-7997C59CDCE5}" presName="Name35" presStyleLbl="parChTrans1D2" presStyleIdx="3" presStyleCnt="5"/>
      <dgm:spPr/>
    </dgm:pt>
    <dgm:pt modelId="{503F90AE-1C86-4DE2-A051-B5543FED7F63}" type="pres">
      <dgm:prSet presAssocID="{E6985537-E9B6-439F-AEE8-8850FEC86F08}" presName="hierRoot2" presStyleCnt="0">
        <dgm:presLayoutVars>
          <dgm:hierBranch/>
        </dgm:presLayoutVars>
      </dgm:prSet>
      <dgm:spPr/>
    </dgm:pt>
    <dgm:pt modelId="{A771A322-1197-4E19-88EB-8D0B03B5574A}" type="pres">
      <dgm:prSet presAssocID="{E6985537-E9B6-439F-AEE8-8850FEC86F08}" presName="rootComposite" presStyleCnt="0"/>
      <dgm:spPr/>
    </dgm:pt>
    <dgm:pt modelId="{8CAE0C5A-88FA-40F8-93CD-A355E1FC40BC}" type="pres">
      <dgm:prSet presAssocID="{E6985537-E9B6-439F-AEE8-8850FEC86F08}" presName="rootText" presStyleLbl="node2" presStyleIdx="3" presStyleCnt="5" custLinFactNeighborX="-1718" custLinFactNeighborY="1718">
        <dgm:presLayoutVars>
          <dgm:chPref val="3"/>
        </dgm:presLayoutVars>
      </dgm:prSet>
      <dgm:spPr/>
    </dgm:pt>
    <dgm:pt modelId="{8A2D59D7-CA55-4202-AF49-00DE169466F2}" type="pres">
      <dgm:prSet presAssocID="{E6985537-E9B6-439F-AEE8-8850FEC86F08}" presName="rootConnector" presStyleLbl="node2" presStyleIdx="3" presStyleCnt="5"/>
      <dgm:spPr/>
    </dgm:pt>
    <dgm:pt modelId="{F5AED323-DB66-4930-9B1A-39DB3CCC2B7F}" type="pres">
      <dgm:prSet presAssocID="{E6985537-E9B6-439F-AEE8-8850FEC86F08}" presName="hierChild4" presStyleCnt="0"/>
      <dgm:spPr/>
    </dgm:pt>
    <dgm:pt modelId="{F94D98A3-9948-42B3-A22C-5F8B9D79C4B7}" type="pres">
      <dgm:prSet presAssocID="{E6985537-E9B6-439F-AEE8-8850FEC86F08}" presName="hierChild5" presStyleCnt="0"/>
      <dgm:spPr/>
    </dgm:pt>
    <dgm:pt modelId="{E25C8274-86E2-4182-806C-9529AEA0DB36}" type="pres">
      <dgm:prSet presAssocID="{CEC4BE8A-7E4A-499E-96B5-0E0A83E00379}" presName="Name35" presStyleLbl="parChTrans1D2" presStyleIdx="4" presStyleCnt="5"/>
      <dgm:spPr/>
    </dgm:pt>
    <dgm:pt modelId="{8F88CE37-39D8-441D-A752-13E65A61C4E8}" type="pres">
      <dgm:prSet presAssocID="{1504BE38-D0BE-4CD4-A8E1-18B2816AAE9E}" presName="hierRoot2" presStyleCnt="0">
        <dgm:presLayoutVars>
          <dgm:hierBranch/>
        </dgm:presLayoutVars>
      </dgm:prSet>
      <dgm:spPr/>
    </dgm:pt>
    <dgm:pt modelId="{41497786-3EFB-499C-87E8-DAA2E16D8A1D}" type="pres">
      <dgm:prSet presAssocID="{1504BE38-D0BE-4CD4-A8E1-18B2816AAE9E}" presName="rootComposite" presStyleCnt="0"/>
      <dgm:spPr/>
    </dgm:pt>
    <dgm:pt modelId="{A4D42B95-FBF5-4E32-B1A9-D35CF958C3AE}" type="pres">
      <dgm:prSet presAssocID="{1504BE38-D0BE-4CD4-A8E1-18B2816AAE9E}" presName="rootText" presStyleLbl="node2" presStyleIdx="4" presStyleCnt="5" custLinFactNeighborX="1718" custLinFactNeighborY="5154">
        <dgm:presLayoutVars>
          <dgm:chPref val="3"/>
        </dgm:presLayoutVars>
      </dgm:prSet>
      <dgm:spPr/>
    </dgm:pt>
    <dgm:pt modelId="{3A1F6A01-03F9-40C5-BF9C-1D377EB09BEF}" type="pres">
      <dgm:prSet presAssocID="{1504BE38-D0BE-4CD4-A8E1-18B2816AAE9E}" presName="rootConnector" presStyleLbl="node2" presStyleIdx="4" presStyleCnt="5"/>
      <dgm:spPr/>
    </dgm:pt>
    <dgm:pt modelId="{F1C49350-E59D-4A32-ABCE-6288A0E8C3B0}" type="pres">
      <dgm:prSet presAssocID="{1504BE38-D0BE-4CD4-A8E1-18B2816AAE9E}" presName="hierChild4" presStyleCnt="0"/>
      <dgm:spPr/>
    </dgm:pt>
    <dgm:pt modelId="{D1BD0BE2-530F-4715-A0BC-02DF3262E939}" type="pres">
      <dgm:prSet presAssocID="{1504BE38-D0BE-4CD4-A8E1-18B2816AAE9E}" presName="hierChild5" presStyleCnt="0"/>
      <dgm:spPr/>
    </dgm:pt>
    <dgm:pt modelId="{D0CBE68B-3028-48DE-9E59-047486CC3160}" type="pres">
      <dgm:prSet presAssocID="{5B61DA52-F27C-4B2A-A88F-D6D83C2C6BC1}" presName="hierChild3" presStyleCnt="0"/>
      <dgm:spPr/>
    </dgm:pt>
  </dgm:ptLst>
  <dgm:cxnLst>
    <dgm:cxn modelId="{B329590B-A916-497C-A5CA-26CA86EC6335}" type="presOf" srcId="{1504BE38-D0BE-4CD4-A8E1-18B2816AAE9E}" destId="{3A1F6A01-03F9-40C5-BF9C-1D377EB09BEF}" srcOrd="1" destOrd="0" presId="urn:microsoft.com/office/officeart/2005/8/layout/orgChart1"/>
    <dgm:cxn modelId="{7C651E18-DEC1-4E2C-87A0-76CB60088246}" srcId="{5B61DA52-F27C-4B2A-A88F-D6D83C2C6BC1}" destId="{1504BE38-D0BE-4CD4-A8E1-18B2816AAE9E}" srcOrd="4" destOrd="0" parTransId="{CEC4BE8A-7E4A-499E-96B5-0E0A83E00379}" sibTransId="{CFD7E969-241C-4399-B65C-757B94B9DFFF}"/>
    <dgm:cxn modelId="{F9FFD919-CC5D-4103-9C8D-7D85340E3223}" type="presOf" srcId="{5B61DA52-F27C-4B2A-A88F-D6D83C2C6BC1}" destId="{06B0F4EE-36E6-4495-89A4-176DE696957D}" srcOrd="0" destOrd="0" presId="urn:microsoft.com/office/officeart/2005/8/layout/orgChart1"/>
    <dgm:cxn modelId="{7737B82A-E5DA-4DD7-A806-DA112C1A3638}" type="presOf" srcId="{5B61DA52-F27C-4B2A-A88F-D6D83C2C6BC1}" destId="{9BB0F5F7-5A2D-4C3A-AEDF-CB29AD3FCF5D}" srcOrd="1" destOrd="0" presId="urn:microsoft.com/office/officeart/2005/8/layout/orgChart1"/>
    <dgm:cxn modelId="{B1112D2F-36B5-4D7E-BF71-09F2A8D66833}" srcId="{622104BB-213C-4E66-995A-C2A6C669773E}" destId="{5B61DA52-F27C-4B2A-A88F-D6D83C2C6BC1}" srcOrd="0" destOrd="0" parTransId="{5CC3BB38-24D8-4603-84EC-0E2887D94781}" sibTransId="{B143735A-25CE-471B-A862-B966AECA2B96}"/>
    <dgm:cxn modelId="{6FC85B40-1C10-49E2-995E-1578A1982B67}" srcId="{5B61DA52-F27C-4B2A-A88F-D6D83C2C6BC1}" destId="{1AAF73FC-6059-4644-8689-589FB0A56F5F}" srcOrd="1" destOrd="0" parTransId="{93C227C5-E4B9-45AD-A646-20B5380CE83C}" sibTransId="{B6184059-6DC7-4DBE-AFA5-80BEC229AEEB}"/>
    <dgm:cxn modelId="{9095595B-99D8-43B7-BD8A-D795DFEA784D}" type="presOf" srcId="{1AAF73FC-6059-4644-8689-589FB0A56F5F}" destId="{B26ABE4A-B5E5-4DE2-A45C-741C272B9FAD}" srcOrd="1" destOrd="0" presId="urn:microsoft.com/office/officeart/2005/8/layout/orgChart1"/>
    <dgm:cxn modelId="{6BAE846D-5E5F-4BC6-BC11-4D1E215AFA25}" type="presOf" srcId="{FB2C7B8B-8962-4A2E-B518-0A90B46D2091}" destId="{47CC2C35-230A-4115-A75E-806BC54A6EF6}" srcOrd="0" destOrd="0" presId="urn:microsoft.com/office/officeart/2005/8/layout/orgChart1"/>
    <dgm:cxn modelId="{696C5153-3F65-4BDE-8824-CE00D1DD0E20}" srcId="{5B61DA52-F27C-4B2A-A88F-D6D83C2C6BC1}" destId="{848622DC-3BB9-4891-A8B4-4EE8EDBAA39D}" srcOrd="0" destOrd="0" parTransId="{E0ADB665-2620-4D99-82E7-5E0EE75562E3}" sibTransId="{70C237D3-7AF9-4492-8EB1-6D04BCD2DC71}"/>
    <dgm:cxn modelId="{CE502576-9251-4287-91A5-FF68D55631D4}" type="presOf" srcId="{1504BE38-D0BE-4CD4-A8E1-18B2816AAE9E}" destId="{A4D42B95-FBF5-4E32-B1A9-D35CF958C3AE}" srcOrd="0" destOrd="0" presId="urn:microsoft.com/office/officeart/2005/8/layout/orgChart1"/>
    <dgm:cxn modelId="{286D9577-CDDD-473E-8BF8-ADA7F2BC6133}" srcId="{5B61DA52-F27C-4B2A-A88F-D6D83C2C6BC1}" destId="{2863B5ED-81F4-4ED1-BEBC-B7A6299FE89D}" srcOrd="2" destOrd="0" parTransId="{FB2C7B8B-8962-4A2E-B518-0A90B46D2091}" sibTransId="{EB2D802A-711E-4F92-AC53-C230F19DBDBA}"/>
    <dgm:cxn modelId="{4FF7288B-5932-4799-B5BC-2AE9F46D64DE}" type="presOf" srcId="{848622DC-3BB9-4891-A8B4-4EE8EDBAA39D}" destId="{E47EF768-D030-4A58-B961-C4EFE3FEB981}" srcOrd="1" destOrd="0" presId="urn:microsoft.com/office/officeart/2005/8/layout/orgChart1"/>
    <dgm:cxn modelId="{B4EB869A-D13C-4C15-8CA0-899E46BA0FAB}" type="presOf" srcId="{2863B5ED-81F4-4ED1-BEBC-B7A6299FE89D}" destId="{37E8C82F-36FF-4598-868D-895D5355FC3B}" srcOrd="1" destOrd="0" presId="urn:microsoft.com/office/officeart/2005/8/layout/orgChart1"/>
    <dgm:cxn modelId="{480E8A9D-1B43-4E4E-9BF5-E401B306D450}" type="presOf" srcId="{E6985537-E9B6-439F-AEE8-8850FEC86F08}" destId="{8A2D59D7-CA55-4202-AF49-00DE169466F2}" srcOrd="1" destOrd="0" presId="urn:microsoft.com/office/officeart/2005/8/layout/orgChart1"/>
    <dgm:cxn modelId="{CBD7D9A7-4DB8-4429-B086-1E21DC95BF88}" type="presOf" srcId="{93C227C5-E4B9-45AD-A646-20B5380CE83C}" destId="{26A428E4-B55B-48FC-B54E-4F971D768FA8}" srcOrd="0" destOrd="0" presId="urn:microsoft.com/office/officeart/2005/8/layout/orgChart1"/>
    <dgm:cxn modelId="{E03BF3B2-B201-4E9B-A4B1-987545E6F1AE}" type="presOf" srcId="{CEC4BE8A-7E4A-499E-96B5-0E0A83E00379}" destId="{E25C8274-86E2-4182-806C-9529AEA0DB36}" srcOrd="0" destOrd="0" presId="urn:microsoft.com/office/officeart/2005/8/layout/orgChart1"/>
    <dgm:cxn modelId="{7669B1B3-0B80-49DB-82EF-57E3F0C8301F}" srcId="{5B61DA52-F27C-4B2A-A88F-D6D83C2C6BC1}" destId="{E6985537-E9B6-439F-AEE8-8850FEC86F08}" srcOrd="3" destOrd="0" parTransId="{472E134D-2E4F-4457-98E2-7997C59CDCE5}" sibTransId="{A436FE9D-4E81-4345-93C2-3AE5EA7DCD46}"/>
    <dgm:cxn modelId="{6B04D9C5-840D-4519-979E-74C11115A5B5}" type="presOf" srcId="{E0ADB665-2620-4D99-82E7-5E0EE75562E3}" destId="{DDC6D6B2-F9FF-4FED-924B-7CA969057977}" srcOrd="0" destOrd="0" presId="urn:microsoft.com/office/officeart/2005/8/layout/orgChart1"/>
    <dgm:cxn modelId="{E3AF13DD-0D34-490E-A2A9-35C0482FEA2C}" type="presOf" srcId="{E6985537-E9B6-439F-AEE8-8850FEC86F08}" destId="{8CAE0C5A-88FA-40F8-93CD-A355E1FC40BC}" srcOrd="0" destOrd="0" presId="urn:microsoft.com/office/officeart/2005/8/layout/orgChart1"/>
    <dgm:cxn modelId="{CEEF84E1-69A5-491C-B591-8F5202A7A12C}" type="presOf" srcId="{1AAF73FC-6059-4644-8689-589FB0A56F5F}" destId="{5122FC4D-7194-4BF7-821D-2E01D5753987}" srcOrd="0" destOrd="0" presId="urn:microsoft.com/office/officeart/2005/8/layout/orgChart1"/>
    <dgm:cxn modelId="{BD75ACEA-3EB7-4267-B172-D9DDCDEB3D4D}" type="presOf" srcId="{472E134D-2E4F-4457-98E2-7997C59CDCE5}" destId="{D520457A-6437-447C-BF38-34F522EF6359}" srcOrd="0" destOrd="0" presId="urn:microsoft.com/office/officeart/2005/8/layout/orgChart1"/>
    <dgm:cxn modelId="{0957AFEA-44D3-492C-ABBA-5A22677C92BA}" type="presOf" srcId="{622104BB-213C-4E66-995A-C2A6C669773E}" destId="{3BC9E24E-6711-4832-BEAC-93D3D05E65F6}" srcOrd="0" destOrd="0" presId="urn:microsoft.com/office/officeart/2005/8/layout/orgChart1"/>
    <dgm:cxn modelId="{A0F054EB-D2F6-4EE0-978E-213B80B3C8C8}" type="presOf" srcId="{2863B5ED-81F4-4ED1-BEBC-B7A6299FE89D}" destId="{89D9F32F-1A31-4D87-909D-095FBD90DB9C}" srcOrd="0" destOrd="0" presId="urn:microsoft.com/office/officeart/2005/8/layout/orgChart1"/>
    <dgm:cxn modelId="{012C74EF-39DA-426F-A805-EADCF6A3B624}" type="presOf" srcId="{848622DC-3BB9-4891-A8B4-4EE8EDBAA39D}" destId="{DBCD70EC-B02C-4273-BA2E-EC07D3EF8A24}" srcOrd="0" destOrd="0" presId="urn:microsoft.com/office/officeart/2005/8/layout/orgChart1"/>
    <dgm:cxn modelId="{BDA945DA-4BA8-4DA6-A728-F2E9C8BE407B}" type="presParOf" srcId="{3BC9E24E-6711-4832-BEAC-93D3D05E65F6}" destId="{FE0E9144-A0DE-4DED-A11B-140B8D42957B}" srcOrd="0" destOrd="0" presId="urn:microsoft.com/office/officeart/2005/8/layout/orgChart1"/>
    <dgm:cxn modelId="{4597A6F1-658C-48DD-B143-397759121D74}" type="presParOf" srcId="{FE0E9144-A0DE-4DED-A11B-140B8D42957B}" destId="{0A414859-49FA-453C-B775-090117134A01}" srcOrd="0" destOrd="0" presId="urn:microsoft.com/office/officeart/2005/8/layout/orgChart1"/>
    <dgm:cxn modelId="{90A4B82D-D707-41C6-A1C2-988A68DD092A}" type="presParOf" srcId="{0A414859-49FA-453C-B775-090117134A01}" destId="{06B0F4EE-36E6-4495-89A4-176DE696957D}" srcOrd="0" destOrd="0" presId="urn:microsoft.com/office/officeart/2005/8/layout/orgChart1"/>
    <dgm:cxn modelId="{C622B5EE-1380-40EC-8BD4-97F389E48099}" type="presParOf" srcId="{0A414859-49FA-453C-B775-090117134A01}" destId="{9BB0F5F7-5A2D-4C3A-AEDF-CB29AD3FCF5D}" srcOrd="1" destOrd="0" presId="urn:microsoft.com/office/officeart/2005/8/layout/orgChart1"/>
    <dgm:cxn modelId="{E9ADC79D-5A6B-427A-87FA-C81363CE3EE8}" type="presParOf" srcId="{FE0E9144-A0DE-4DED-A11B-140B8D42957B}" destId="{1338287E-8168-40E4-B9E6-6D33B6EC548C}" srcOrd="1" destOrd="0" presId="urn:microsoft.com/office/officeart/2005/8/layout/orgChart1"/>
    <dgm:cxn modelId="{0BD50204-C30D-4FD7-B3F5-786687B4870D}" type="presParOf" srcId="{1338287E-8168-40E4-B9E6-6D33B6EC548C}" destId="{DDC6D6B2-F9FF-4FED-924B-7CA969057977}" srcOrd="0" destOrd="0" presId="urn:microsoft.com/office/officeart/2005/8/layout/orgChart1"/>
    <dgm:cxn modelId="{FFD5CE42-3117-42AE-8764-56E13ACE7FB1}" type="presParOf" srcId="{1338287E-8168-40E4-B9E6-6D33B6EC548C}" destId="{A75A88B5-F737-4628-AF44-61CEE1EA4B34}" srcOrd="1" destOrd="0" presId="urn:microsoft.com/office/officeart/2005/8/layout/orgChart1"/>
    <dgm:cxn modelId="{C3A8C5A6-F95D-4F7E-BDEF-384F4922758B}" type="presParOf" srcId="{A75A88B5-F737-4628-AF44-61CEE1EA4B34}" destId="{1C6ED43B-E1D2-46EA-B612-432A38948CEC}" srcOrd="0" destOrd="0" presId="urn:microsoft.com/office/officeart/2005/8/layout/orgChart1"/>
    <dgm:cxn modelId="{B892CC06-96A5-402D-8736-0268932A2F36}" type="presParOf" srcId="{1C6ED43B-E1D2-46EA-B612-432A38948CEC}" destId="{DBCD70EC-B02C-4273-BA2E-EC07D3EF8A24}" srcOrd="0" destOrd="0" presId="urn:microsoft.com/office/officeart/2005/8/layout/orgChart1"/>
    <dgm:cxn modelId="{434CF5B7-A81D-4A51-BFAC-3A23177A1815}" type="presParOf" srcId="{1C6ED43B-E1D2-46EA-B612-432A38948CEC}" destId="{E47EF768-D030-4A58-B961-C4EFE3FEB981}" srcOrd="1" destOrd="0" presId="urn:microsoft.com/office/officeart/2005/8/layout/orgChart1"/>
    <dgm:cxn modelId="{3644B832-1D54-4249-8905-DDD11B2E2F72}" type="presParOf" srcId="{A75A88B5-F737-4628-AF44-61CEE1EA4B34}" destId="{122DF6F5-CCC2-4C66-A0C6-3AF5D843F3B8}" srcOrd="1" destOrd="0" presId="urn:microsoft.com/office/officeart/2005/8/layout/orgChart1"/>
    <dgm:cxn modelId="{C9A3CA9B-2199-4EF9-B215-7CBD6F269F76}" type="presParOf" srcId="{A75A88B5-F737-4628-AF44-61CEE1EA4B34}" destId="{6B5F8A33-9E5B-4C7F-BCD7-8A572F61963D}" srcOrd="2" destOrd="0" presId="urn:microsoft.com/office/officeart/2005/8/layout/orgChart1"/>
    <dgm:cxn modelId="{6EC3BCE5-83E2-4B08-B270-3DE73F4B109A}" type="presParOf" srcId="{1338287E-8168-40E4-B9E6-6D33B6EC548C}" destId="{26A428E4-B55B-48FC-B54E-4F971D768FA8}" srcOrd="2" destOrd="0" presId="urn:microsoft.com/office/officeart/2005/8/layout/orgChart1"/>
    <dgm:cxn modelId="{CD926748-EC57-400E-8076-1A93659C28A8}" type="presParOf" srcId="{1338287E-8168-40E4-B9E6-6D33B6EC548C}" destId="{D3FC1D70-F482-4849-8FA8-4A029D1E3BFF}" srcOrd="3" destOrd="0" presId="urn:microsoft.com/office/officeart/2005/8/layout/orgChart1"/>
    <dgm:cxn modelId="{3CB9663D-575B-4F1C-A533-4612CF58AD2F}" type="presParOf" srcId="{D3FC1D70-F482-4849-8FA8-4A029D1E3BFF}" destId="{0BCF1180-F2C6-4293-9DAF-2B7917BBEE61}" srcOrd="0" destOrd="0" presId="urn:microsoft.com/office/officeart/2005/8/layout/orgChart1"/>
    <dgm:cxn modelId="{C81AABB0-7191-44CF-A37D-8FA89014435D}" type="presParOf" srcId="{0BCF1180-F2C6-4293-9DAF-2B7917BBEE61}" destId="{5122FC4D-7194-4BF7-821D-2E01D5753987}" srcOrd="0" destOrd="0" presId="urn:microsoft.com/office/officeart/2005/8/layout/orgChart1"/>
    <dgm:cxn modelId="{2C614D87-6771-41D2-93EF-5F7D2B701425}" type="presParOf" srcId="{0BCF1180-F2C6-4293-9DAF-2B7917BBEE61}" destId="{B26ABE4A-B5E5-4DE2-A45C-741C272B9FAD}" srcOrd="1" destOrd="0" presId="urn:microsoft.com/office/officeart/2005/8/layout/orgChart1"/>
    <dgm:cxn modelId="{ABA20A48-31ED-4D78-B63D-3A16A345953D}" type="presParOf" srcId="{D3FC1D70-F482-4849-8FA8-4A029D1E3BFF}" destId="{94DC5AB3-6802-4E45-8B71-951371987313}" srcOrd="1" destOrd="0" presId="urn:microsoft.com/office/officeart/2005/8/layout/orgChart1"/>
    <dgm:cxn modelId="{932AA3E8-B47B-4007-B35B-EF4D834680AB}" type="presParOf" srcId="{D3FC1D70-F482-4849-8FA8-4A029D1E3BFF}" destId="{EB9973DC-576B-4290-B417-4C3A49E74AE9}" srcOrd="2" destOrd="0" presId="urn:microsoft.com/office/officeart/2005/8/layout/orgChart1"/>
    <dgm:cxn modelId="{8FB32939-2A71-45B9-8CCA-161F5F06DFA4}" type="presParOf" srcId="{1338287E-8168-40E4-B9E6-6D33B6EC548C}" destId="{47CC2C35-230A-4115-A75E-806BC54A6EF6}" srcOrd="4" destOrd="0" presId="urn:microsoft.com/office/officeart/2005/8/layout/orgChart1"/>
    <dgm:cxn modelId="{0C4C939A-BE12-4585-9C55-0CCF9087D5EE}" type="presParOf" srcId="{1338287E-8168-40E4-B9E6-6D33B6EC548C}" destId="{122CCB1F-E882-4298-8A3F-C0DE8C005795}" srcOrd="5" destOrd="0" presId="urn:microsoft.com/office/officeart/2005/8/layout/orgChart1"/>
    <dgm:cxn modelId="{5CDCAA54-35E3-416E-A0FB-58C20D40699B}" type="presParOf" srcId="{122CCB1F-E882-4298-8A3F-C0DE8C005795}" destId="{FDE22C53-F29F-4A9F-84C2-85948F662381}" srcOrd="0" destOrd="0" presId="urn:microsoft.com/office/officeart/2005/8/layout/orgChart1"/>
    <dgm:cxn modelId="{293A83CA-603C-494E-8170-1503C740028A}" type="presParOf" srcId="{FDE22C53-F29F-4A9F-84C2-85948F662381}" destId="{89D9F32F-1A31-4D87-909D-095FBD90DB9C}" srcOrd="0" destOrd="0" presId="urn:microsoft.com/office/officeart/2005/8/layout/orgChart1"/>
    <dgm:cxn modelId="{F09D0064-C63C-47A7-BA22-FB321D7C6290}" type="presParOf" srcId="{FDE22C53-F29F-4A9F-84C2-85948F662381}" destId="{37E8C82F-36FF-4598-868D-895D5355FC3B}" srcOrd="1" destOrd="0" presId="urn:microsoft.com/office/officeart/2005/8/layout/orgChart1"/>
    <dgm:cxn modelId="{04ACF3A5-AF38-4868-A221-4A23AE901246}" type="presParOf" srcId="{122CCB1F-E882-4298-8A3F-C0DE8C005795}" destId="{0C67C023-AC4F-402C-A7DE-79A3C87EDCCC}" srcOrd="1" destOrd="0" presId="urn:microsoft.com/office/officeart/2005/8/layout/orgChart1"/>
    <dgm:cxn modelId="{18CAE32E-5243-469B-A33B-6C82EA6B8A94}" type="presParOf" srcId="{122CCB1F-E882-4298-8A3F-C0DE8C005795}" destId="{A8DE86CB-9EE4-4DE3-BC4F-CED55C8ACA53}" srcOrd="2" destOrd="0" presId="urn:microsoft.com/office/officeart/2005/8/layout/orgChart1"/>
    <dgm:cxn modelId="{27263D2F-E2AB-4183-AC73-F2B27F843387}" type="presParOf" srcId="{1338287E-8168-40E4-B9E6-6D33B6EC548C}" destId="{D520457A-6437-447C-BF38-34F522EF6359}" srcOrd="6" destOrd="0" presId="urn:microsoft.com/office/officeart/2005/8/layout/orgChart1"/>
    <dgm:cxn modelId="{5C623872-E728-4C91-A114-C0401B26C149}" type="presParOf" srcId="{1338287E-8168-40E4-B9E6-6D33B6EC548C}" destId="{503F90AE-1C86-4DE2-A051-B5543FED7F63}" srcOrd="7" destOrd="0" presId="urn:microsoft.com/office/officeart/2005/8/layout/orgChart1"/>
    <dgm:cxn modelId="{A75B3034-C9D5-46B5-AE37-27D9FBCAD64A}" type="presParOf" srcId="{503F90AE-1C86-4DE2-A051-B5543FED7F63}" destId="{A771A322-1197-4E19-88EB-8D0B03B5574A}" srcOrd="0" destOrd="0" presId="urn:microsoft.com/office/officeart/2005/8/layout/orgChart1"/>
    <dgm:cxn modelId="{FB7B6E70-DDBB-4325-A741-DCD452389EBF}" type="presParOf" srcId="{A771A322-1197-4E19-88EB-8D0B03B5574A}" destId="{8CAE0C5A-88FA-40F8-93CD-A355E1FC40BC}" srcOrd="0" destOrd="0" presId="urn:microsoft.com/office/officeart/2005/8/layout/orgChart1"/>
    <dgm:cxn modelId="{AA138169-AF71-44F2-B561-09B999D1BC01}" type="presParOf" srcId="{A771A322-1197-4E19-88EB-8D0B03B5574A}" destId="{8A2D59D7-CA55-4202-AF49-00DE169466F2}" srcOrd="1" destOrd="0" presId="urn:microsoft.com/office/officeart/2005/8/layout/orgChart1"/>
    <dgm:cxn modelId="{DA5D890D-0A64-4655-BEC9-14538B8554F8}" type="presParOf" srcId="{503F90AE-1C86-4DE2-A051-B5543FED7F63}" destId="{F5AED323-DB66-4930-9B1A-39DB3CCC2B7F}" srcOrd="1" destOrd="0" presId="urn:microsoft.com/office/officeart/2005/8/layout/orgChart1"/>
    <dgm:cxn modelId="{9BC250CD-7C8A-4818-8E70-6F6C87612E1E}" type="presParOf" srcId="{503F90AE-1C86-4DE2-A051-B5543FED7F63}" destId="{F94D98A3-9948-42B3-A22C-5F8B9D79C4B7}" srcOrd="2" destOrd="0" presId="urn:microsoft.com/office/officeart/2005/8/layout/orgChart1"/>
    <dgm:cxn modelId="{95F15EC6-C861-4AAB-9B9B-F22089C3BD6A}" type="presParOf" srcId="{1338287E-8168-40E4-B9E6-6D33B6EC548C}" destId="{E25C8274-86E2-4182-806C-9529AEA0DB36}" srcOrd="8" destOrd="0" presId="urn:microsoft.com/office/officeart/2005/8/layout/orgChart1"/>
    <dgm:cxn modelId="{893F7FAD-699A-40BA-AAAC-E60780764805}" type="presParOf" srcId="{1338287E-8168-40E4-B9E6-6D33B6EC548C}" destId="{8F88CE37-39D8-441D-A752-13E65A61C4E8}" srcOrd="9" destOrd="0" presId="urn:microsoft.com/office/officeart/2005/8/layout/orgChart1"/>
    <dgm:cxn modelId="{0D8209C8-5DD2-46D4-86A8-4E41755B4269}" type="presParOf" srcId="{8F88CE37-39D8-441D-A752-13E65A61C4E8}" destId="{41497786-3EFB-499C-87E8-DAA2E16D8A1D}" srcOrd="0" destOrd="0" presId="urn:microsoft.com/office/officeart/2005/8/layout/orgChart1"/>
    <dgm:cxn modelId="{2157D217-4622-4797-916A-870BFE487F20}" type="presParOf" srcId="{41497786-3EFB-499C-87E8-DAA2E16D8A1D}" destId="{A4D42B95-FBF5-4E32-B1A9-D35CF958C3AE}" srcOrd="0" destOrd="0" presId="urn:microsoft.com/office/officeart/2005/8/layout/orgChart1"/>
    <dgm:cxn modelId="{2A1E9B2D-2865-4828-A0F5-F6B82079D3D7}" type="presParOf" srcId="{41497786-3EFB-499C-87E8-DAA2E16D8A1D}" destId="{3A1F6A01-03F9-40C5-BF9C-1D377EB09BEF}" srcOrd="1" destOrd="0" presId="urn:microsoft.com/office/officeart/2005/8/layout/orgChart1"/>
    <dgm:cxn modelId="{2426544B-03AF-403D-9553-38B42A9B37CC}" type="presParOf" srcId="{8F88CE37-39D8-441D-A752-13E65A61C4E8}" destId="{F1C49350-E59D-4A32-ABCE-6288A0E8C3B0}" srcOrd="1" destOrd="0" presId="urn:microsoft.com/office/officeart/2005/8/layout/orgChart1"/>
    <dgm:cxn modelId="{DC3FEF7A-9A3E-45E1-88E6-0267496488B2}" type="presParOf" srcId="{8F88CE37-39D8-441D-A752-13E65A61C4E8}" destId="{D1BD0BE2-530F-4715-A0BC-02DF3262E939}" srcOrd="2" destOrd="0" presId="urn:microsoft.com/office/officeart/2005/8/layout/orgChart1"/>
    <dgm:cxn modelId="{5010E9AE-8C0A-446A-8634-955DB3E68ED5}" type="presParOf" srcId="{FE0E9144-A0DE-4DED-A11B-140B8D42957B}" destId="{D0CBE68B-3028-48DE-9E59-047486CC316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5C8274-86E2-4182-806C-9529AEA0DB36}">
      <dsp:nvSpPr>
        <dsp:cNvPr id="0" name=""/>
        <dsp:cNvSpPr/>
      </dsp:nvSpPr>
      <dsp:spPr>
        <a:xfrm>
          <a:off x="3473822" y="2766876"/>
          <a:ext cx="2879091" cy="2804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545"/>
              </a:lnTo>
              <a:lnTo>
                <a:pt x="2879091" y="155545"/>
              </a:lnTo>
              <a:lnTo>
                <a:pt x="2879091" y="280439"/>
              </a:lnTo>
            </a:path>
          </a:pathLst>
        </a:custGeom>
        <a:noFill/>
        <a:ln w="19050" cap="rnd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20457A-6437-447C-BF38-34F522EF6359}">
      <dsp:nvSpPr>
        <dsp:cNvPr id="0" name=""/>
        <dsp:cNvSpPr/>
      </dsp:nvSpPr>
      <dsp:spPr>
        <a:xfrm>
          <a:off x="3473822" y="2766876"/>
          <a:ext cx="1418813" cy="2600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110"/>
              </a:lnTo>
              <a:lnTo>
                <a:pt x="1418813" y="135110"/>
              </a:lnTo>
              <a:lnTo>
                <a:pt x="1418813" y="260004"/>
              </a:lnTo>
            </a:path>
          </a:pathLst>
        </a:custGeom>
        <a:noFill/>
        <a:ln w="19050" cap="rnd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CC2C35-230A-4115-A75E-806BC54A6EF6}">
      <dsp:nvSpPr>
        <dsp:cNvPr id="0" name=""/>
        <dsp:cNvSpPr/>
      </dsp:nvSpPr>
      <dsp:spPr>
        <a:xfrm>
          <a:off x="3428102" y="2766876"/>
          <a:ext cx="91440" cy="2497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4893"/>
              </a:lnTo>
              <a:lnTo>
                <a:pt x="96807" y="124893"/>
              </a:lnTo>
              <a:lnTo>
                <a:pt x="96807" y="249787"/>
              </a:lnTo>
            </a:path>
          </a:pathLst>
        </a:custGeom>
        <a:noFill/>
        <a:ln w="19050" cap="rnd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A428E4-B55B-48FC-B54E-4F971D768FA8}">
      <dsp:nvSpPr>
        <dsp:cNvPr id="0" name=""/>
        <dsp:cNvSpPr/>
      </dsp:nvSpPr>
      <dsp:spPr>
        <a:xfrm>
          <a:off x="2034573" y="2766876"/>
          <a:ext cx="1439248" cy="249787"/>
        </a:xfrm>
        <a:custGeom>
          <a:avLst/>
          <a:gdLst/>
          <a:ahLst/>
          <a:cxnLst/>
          <a:rect l="0" t="0" r="0" b="0"/>
          <a:pathLst>
            <a:path>
              <a:moveTo>
                <a:pt x="1439248" y="0"/>
              </a:moveTo>
              <a:lnTo>
                <a:pt x="1439248" y="124893"/>
              </a:lnTo>
              <a:lnTo>
                <a:pt x="0" y="124893"/>
              </a:lnTo>
              <a:lnTo>
                <a:pt x="0" y="249787"/>
              </a:lnTo>
            </a:path>
          </a:pathLst>
        </a:custGeom>
        <a:noFill/>
        <a:ln w="19050" cap="rnd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C6D6B2-F9FF-4FED-924B-7CA969057977}">
      <dsp:nvSpPr>
        <dsp:cNvPr id="0" name=""/>
        <dsp:cNvSpPr/>
      </dsp:nvSpPr>
      <dsp:spPr>
        <a:xfrm>
          <a:off x="595324" y="2766876"/>
          <a:ext cx="2878497" cy="249787"/>
        </a:xfrm>
        <a:custGeom>
          <a:avLst/>
          <a:gdLst/>
          <a:ahLst/>
          <a:cxnLst/>
          <a:rect l="0" t="0" r="0" b="0"/>
          <a:pathLst>
            <a:path>
              <a:moveTo>
                <a:pt x="2878497" y="0"/>
              </a:moveTo>
              <a:lnTo>
                <a:pt x="2878497" y="124893"/>
              </a:lnTo>
              <a:lnTo>
                <a:pt x="0" y="124893"/>
              </a:lnTo>
              <a:lnTo>
                <a:pt x="0" y="249787"/>
              </a:lnTo>
            </a:path>
          </a:pathLst>
        </a:custGeom>
        <a:noFill/>
        <a:ln w="19050" cap="rnd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B0F4EE-36E6-4495-89A4-176DE696957D}">
      <dsp:nvSpPr>
        <dsp:cNvPr id="0" name=""/>
        <dsp:cNvSpPr/>
      </dsp:nvSpPr>
      <dsp:spPr>
        <a:xfrm>
          <a:off x="2431675" y="1271990"/>
          <a:ext cx="2084294" cy="1494886"/>
        </a:xfrm>
        <a:prstGeom prst="rect">
          <a:avLst/>
        </a:prstGeom>
        <a:solidFill>
          <a:srgbClr val="00B050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b="1" kern="1200" baseline="0" dirty="0">
              <a:solidFill>
                <a:schemeClr val="tx1"/>
              </a:solidFill>
              <a:latin typeface="Calibri"/>
            </a:rPr>
            <a:t>Powiatowa Poradnia </a:t>
          </a:r>
          <a:r>
            <a:rPr lang="pl-PL" sz="1400" b="1" kern="1200" baseline="0" dirty="0" err="1">
              <a:solidFill>
                <a:schemeClr val="tx1"/>
              </a:solidFill>
              <a:latin typeface="Calibri"/>
            </a:rPr>
            <a:t>Psychologiczno</a:t>
          </a:r>
          <a:r>
            <a:rPr lang="pl-PL" sz="1400" b="1" kern="1200" baseline="0" dirty="0">
              <a:solidFill>
                <a:schemeClr val="tx1"/>
              </a:solidFill>
              <a:latin typeface="Calibri"/>
            </a:rPr>
            <a:t> – Pedagogiczna w Nakle nad Notecią </a:t>
          </a:r>
          <a:endParaRPr lang="pl-PL" sz="1400" b="1" kern="1200" baseline="0" dirty="0">
            <a:solidFill>
              <a:schemeClr val="tx1"/>
            </a:solidFill>
            <a:latin typeface="Times New Roman"/>
          </a:endParaRPr>
        </a:p>
      </dsp:txBody>
      <dsp:txXfrm>
        <a:off x="2431675" y="1271990"/>
        <a:ext cx="2084294" cy="1494886"/>
      </dsp:txXfrm>
    </dsp:sp>
    <dsp:sp modelId="{DBCD70EC-B02C-4273-BA2E-EC07D3EF8A24}">
      <dsp:nvSpPr>
        <dsp:cNvPr id="0" name=""/>
        <dsp:cNvSpPr/>
      </dsp:nvSpPr>
      <dsp:spPr>
        <a:xfrm>
          <a:off x="593" y="3016663"/>
          <a:ext cx="1189461" cy="594730"/>
        </a:xfrm>
        <a:prstGeom prst="rect">
          <a:avLst/>
        </a:prstGeom>
        <a:solidFill>
          <a:srgbClr val="00B050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marR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800" kern="1200" baseline="0" dirty="0">
            <a:latin typeface="Times New Roman"/>
          </a:endParaRPr>
        </a:p>
        <a:p>
          <a:pPr marL="0" marR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baseline="0" dirty="0">
              <a:solidFill>
                <a:schemeClr val="tx1"/>
              </a:solidFill>
              <a:latin typeface="Calibri"/>
            </a:rPr>
            <a:t>Nakło nad Notecią</a:t>
          </a:r>
          <a:endParaRPr lang="pl-PL" sz="1200" b="1" kern="1200" baseline="0" dirty="0">
            <a:solidFill>
              <a:schemeClr val="tx1"/>
            </a:solidFill>
            <a:latin typeface="Times New Roman"/>
          </a:endParaRPr>
        </a:p>
      </dsp:txBody>
      <dsp:txXfrm>
        <a:off x="593" y="3016663"/>
        <a:ext cx="1189461" cy="594730"/>
      </dsp:txXfrm>
    </dsp:sp>
    <dsp:sp modelId="{5122FC4D-7194-4BF7-821D-2E01D5753987}">
      <dsp:nvSpPr>
        <dsp:cNvPr id="0" name=""/>
        <dsp:cNvSpPr/>
      </dsp:nvSpPr>
      <dsp:spPr>
        <a:xfrm>
          <a:off x="1439842" y="3016663"/>
          <a:ext cx="1189461" cy="594730"/>
        </a:xfrm>
        <a:prstGeom prst="rect">
          <a:avLst/>
        </a:prstGeom>
        <a:solidFill>
          <a:srgbClr val="0070C0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marR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800" kern="1200" baseline="0" dirty="0">
            <a:latin typeface="Times New Roman"/>
          </a:endParaRPr>
        </a:p>
        <a:p>
          <a:pPr marL="0" marR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baseline="0" dirty="0">
              <a:solidFill>
                <a:schemeClr val="tx1"/>
              </a:solidFill>
              <a:latin typeface="Calibri"/>
            </a:rPr>
            <a:t>Szubin</a:t>
          </a:r>
          <a:endParaRPr lang="pl-PL" sz="1200" b="1" kern="1200" baseline="0" dirty="0">
            <a:solidFill>
              <a:schemeClr val="tx1"/>
            </a:solidFill>
            <a:latin typeface="Times New Roman"/>
          </a:endParaRPr>
        </a:p>
      </dsp:txBody>
      <dsp:txXfrm>
        <a:off x="1439842" y="3016663"/>
        <a:ext cx="1189461" cy="594730"/>
      </dsp:txXfrm>
    </dsp:sp>
    <dsp:sp modelId="{89D9F32F-1A31-4D87-909D-095FBD90DB9C}">
      <dsp:nvSpPr>
        <dsp:cNvPr id="0" name=""/>
        <dsp:cNvSpPr/>
      </dsp:nvSpPr>
      <dsp:spPr>
        <a:xfrm>
          <a:off x="2930178" y="3016663"/>
          <a:ext cx="1189461" cy="594730"/>
        </a:xfrm>
        <a:prstGeom prst="rect">
          <a:avLst/>
        </a:prstGeom>
        <a:solidFill>
          <a:srgbClr val="00B050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marR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800" kern="1200" baseline="0" dirty="0">
            <a:latin typeface="Times New Roman"/>
          </a:endParaRPr>
        </a:p>
        <a:p>
          <a:pPr marL="0" marR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baseline="0" dirty="0">
              <a:solidFill>
                <a:schemeClr val="tx1"/>
              </a:solidFill>
              <a:latin typeface="Calibri"/>
            </a:rPr>
            <a:t>Mrocza</a:t>
          </a:r>
          <a:endParaRPr lang="pl-PL" sz="1200" b="1" kern="1200" baseline="0" dirty="0">
            <a:solidFill>
              <a:schemeClr val="tx1"/>
            </a:solidFill>
            <a:latin typeface="Times New Roman"/>
          </a:endParaRPr>
        </a:p>
      </dsp:txBody>
      <dsp:txXfrm>
        <a:off x="2930178" y="3016663"/>
        <a:ext cx="1189461" cy="594730"/>
      </dsp:txXfrm>
    </dsp:sp>
    <dsp:sp modelId="{8CAE0C5A-88FA-40F8-93CD-A355E1FC40BC}">
      <dsp:nvSpPr>
        <dsp:cNvPr id="0" name=""/>
        <dsp:cNvSpPr/>
      </dsp:nvSpPr>
      <dsp:spPr>
        <a:xfrm>
          <a:off x="4297905" y="3026880"/>
          <a:ext cx="1189461" cy="594730"/>
        </a:xfrm>
        <a:prstGeom prst="rect">
          <a:avLst/>
        </a:prstGeom>
        <a:solidFill>
          <a:srgbClr val="0070C0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marR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800" kern="1200" baseline="0" dirty="0">
            <a:latin typeface="Times New Roman"/>
          </a:endParaRPr>
        </a:p>
        <a:p>
          <a:pPr marL="0" marR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baseline="0" dirty="0">
              <a:solidFill>
                <a:schemeClr val="tx1"/>
              </a:solidFill>
              <a:latin typeface="Calibri"/>
            </a:rPr>
            <a:t>Sadki</a:t>
          </a:r>
          <a:endParaRPr lang="pl-PL" sz="1200" b="1" kern="1200" baseline="0" dirty="0">
            <a:solidFill>
              <a:schemeClr val="tx1"/>
            </a:solidFill>
            <a:latin typeface="Times New Roman"/>
          </a:endParaRPr>
        </a:p>
      </dsp:txBody>
      <dsp:txXfrm>
        <a:off x="4297905" y="3026880"/>
        <a:ext cx="1189461" cy="594730"/>
      </dsp:txXfrm>
    </dsp:sp>
    <dsp:sp modelId="{A4D42B95-FBF5-4E32-B1A9-D35CF958C3AE}">
      <dsp:nvSpPr>
        <dsp:cNvPr id="0" name=""/>
        <dsp:cNvSpPr/>
      </dsp:nvSpPr>
      <dsp:spPr>
        <a:xfrm>
          <a:off x="5758183" y="3047315"/>
          <a:ext cx="1189461" cy="594730"/>
        </a:xfrm>
        <a:prstGeom prst="rect">
          <a:avLst/>
        </a:prstGeom>
        <a:solidFill>
          <a:srgbClr val="00B050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marR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800" kern="1200" baseline="0" dirty="0">
            <a:latin typeface="Times New Roman"/>
          </a:endParaRPr>
        </a:p>
        <a:p>
          <a:pPr marL="0" marR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baseline="0" dirty="0">
              <a:solidFill>
                <a:schemeClr val="tx1"/>
              </a:solidFill>
              <a:latin typeface="Calibri"/>
            </a:rPr>
            <a:t>Kcynia</a:t>
          </a:r>
          <a:endParaRPr lang="pl-PL" sz="1200" b="1" kern="1200" baseline="0" dirty="0">
            <a:solidFill>
              <a:schemeClr val="tx1"/>
            </a:solidFill>
            <a:latin typeface="Times New Roman"/>
          </a:endParaRPr>
        </a:p>
      </dsp:txBody>
      <dsp:txXfrm>
        <a:off x="5758183" y="3047315"/>
        <a:ext cx="1189461" cy="5947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6715D60D-74BF-492E-844F-8E3FB9B33A15}" type="datetimeFigureOut">
              <a:rPr lang="pl-PL" smtClean="0"/>
              <a:t>08.09.2025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1551DE89-9C84-4082-BEA9-D96273789D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9014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51DE89-9C84-4082-BEA9-D96273789D18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4389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937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75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67049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4213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9830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024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8659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634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339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926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584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549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193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692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75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21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950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kontakt@ppppnaklo.p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.png"/><Relationship Id="rId4" Type="http://schemas.openxmlformats.org/officeDocument/2006/relationships/hyperlink" Target="mailto:kontaktszubin@ppppnaklo.p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E774E4-1CF1-43C9-9A1F-8AB6549A2E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l-PL" sz="2400" dirty="0"/>
              <a:t>SPRAWOZDANIE Z DZIAŁALNOŚCI PORADNI PSYCHOLOGICZNO- PEDAGOGICZNEJ W NAKLE NAD NOTECIĄ Z FILIĄ W SZUBINIE</a:t>
            </a:r>
            <a:br>
              <a:rPr lang="pl-PL" sz="2400" dirty="0"/>
            </a:br>
            <a:r>
              <a:rPr lang="pl-PL" sz="2400" dirty="0"/>
              <a:t>W ROKU SZKOLNYM 2024/25  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C42BC01-634F-423E-9390-636EE395E2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2EE7E497-A9E1-4B85-A799-542F7CEED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067" y="4762"/>
            <a:ext cx="1962274" cy="1646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9979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62C161-DEDB-4F42-BCBD-32EB5C5BC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Sprawozdanie z działalności </a:t>
            </a:r>
            <a:r>
              <a:rPr lang="pl-PL" sz="24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diagnostyczno</a:t>
            </a:r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– orzeczniczo – </a:t>
            </a:r>
            <a:r>
              <a:rPr lang="pl-PL" sz="24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terapeutyczno</a:t>
            </a:r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– profilaktycznej i konsultacyjnej</a:t>
            </a:r>
            <a:endParaRPr lang="pl-PL" sz="2400" dirty="0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785FDA84-7D40-4DB4-A62D-A377191B4E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819" y="176981"/>
            <a:ext cx="993058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07D77FAF-6EB5-4785-8050-350C6543F8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21899"/>
              </p:ext>
            </p:extLst>
          </p:nvPr>
        </p:nvGraphicFramePr>
        <p:xfrm>
          <a:off x="1288026" y="1566607"/>
          <a:ext cx="7985977" cy="457855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44800">
                  <a:extLst>
                    <a:ext uri="{9D8B030D-6E8A-4147-A177-3AD203B41FA5}">
                      <a16:colId xmlns:a16="http://schemas.microsoft.com/office/drawing/2014/main" val="2559946832"/>
                    </a:ext>
                  </a:extLst>
                </a:gridCol>
                <a:gridCol w="5487730">
                  <a:extLst>
                    <a:ext uri="{9D8B030D-6E8A-4147-A177-3AD203B41FA5}">
                      <a16:colId xmlns:a16="http://schemas.microsoft.com/office/drawing/2014/main" val="131715820"/>
                    </a:ext>
                  </a:extLst>
                </a:gridCol>
                <a:gridCol w="2153447">
                  <a:extLst>
                    <a:ext uri="{9D8B030D-6E8A-4147-A177-3AD203B41FA5}">
                      <a16:colId xmlns:a16="http://schemas.microsoft.com/office/drawing/2014/main" val="4234714821"/>
                    </a:ext>
                  </a:extLst>
                </a:gridCol>
              </a:tblGrid>
              <a:tr h="3268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</a:rPr>
                        <a:t>Lp.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200" baseline="0" dirty="0">
                          <a:solidFill>
                            <a:schemeClr val="tx1"/>
                          </a:solidFill>
                          <a:effectLst/>
                        </a:rPr>
                        <a:t>Działania profilaktyczne</a:t>
                      </a:r>
                      <a:endParaRPr lang="pl-PL" sz="120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200" baseline="0" dirty="0">
                          <a:solidFill>
                            <a:schemeClr val="tx1"/>
                          </a:solidFill>
                          <a:effectLst/>
                        </a:rPr>
                        <a:t>Liczba działań</a:t>
                      </a:r>
                      <a:endParaRPr lang="pl-PL" sz="120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extLst>
                  <a:ext uri="{0D108BD9-81ED-4DB2-BD59-A6C34878D82A}">
                    <a16:rowId xmlns:a16="http://schemas.microsoft.com/office/drawing/2014/main" val="655207450"/>
                  </a:ext>
                </a:extLst>
              </a:tr>
              <a:tr h="28264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00" b="0">
                          <a:solidFill>
                            <a:schemeClr val="tx1"/>
                          </a:solidFill>
                          <a:effectLst/>
                        </a:rPr>
                        <a:t>1.</a:t>
                      </a:r>
                      <a:endParaRPr lang="pl-PL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10" baseline="0">
                          <a:solidFill>
                            <a:schemeClr val="tx1"/>
                          </a:solidFill>
                          <a:effectLst/>
                        </a:rPr>
                        <a:t>Warsztaty dla młodzieży </a:t>
                      </a:r>
                      <a:endParaRPr lang="pl-PL" sz="1110" baseline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10" baseline="0">
                          <a:solidFill>
                            <a:schemeClr val="tx1"/>
                          </a:solidFill>
                          <a:effectLst/>
                        </a:rPr>
                        <a:t>32</a:t>
                      </a:r>
                      <a:endParaRPr lang="pl-PL" sz="1110" baseline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extLst>
                  <a:ext uri="{0D108BD9-81ED-4DB2-BD59-A6C34878D82A}">
                    <a16:rowId xmlns:a16="http://schemas.microsoft.com/office/drawing/2014/main" val="1407861273"/>
                  </a:ext>
                </a:extLst>
              </a:tr>
              <a:tr h="42843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00" b="0">
                          <a:solidFill>
                            <a:schemeClr val="tx1"/>
                          </a:solidFill>
                          <a:effectLst/>
                        </a:rPr>
                        <a:t>2.</a:t>
                      </a:r>
                      <a:endParaRPr lang="pl-PL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110" baseline="0">
                          <a:solidFill>
                            <a:schemeClr val="tx1"/>
                          </a:solidFill>
                          <a:effectLst/>
                        </a:rPr>
                        <a:t>Warsztaty/prelekcje dla nauczycieli, prowadzenie rad pedagogicznych</a:t>
                      </a:r>
                    </a:p>
                    <a:p>
                      <a:pPr algn="just"/>
                      <a:r>
                        <a:rPr lang="pl-PL" sz="1110" baseline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110" baseline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110" baseline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pl-PL" sz="1110" baseline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extLst>
                  <a:ext uri="{0D108BD9-81ED-4DB2-BD59-A6C34878D82A}">
                    <a16:rowId xmlns:a16="http://schemas.microsoft.com/office/drawing/2014/main" val="3341004734"/>
                  </a:ext>
                </a:extLst>
              </a:tr>
              <a:tr h="28264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00" b="0" dirty="0">
                          <a:solidFill>
                            <a:schemeClr val="tx1"/>
                          </a:solidFill>
                          <a:effectLst/>
                        </a:rPr>
                        <a:t>3.</a:t>
                      </a:r>
                      <a:endParaRPr lang="pl-PL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10" baseline="0">
                          <a:solidFill>
                            <a:schemeClr val="tx1"/>
                          </a:solidFill>
                          <a:effectLst/>
                        </a:rPr>
                        <a:t>Warsztaty/prelekcje dla rodziców</a:t>
                      </a:r>
                      <a:endParaRPr lang="pl-PL" sz="1110" baseline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10" baseline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pl-PL" sz="1110" baseline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extLst>
                  <a:ext uri="{0D108BD9-81ED-4DB2-BD59-A6C34878D82A}">
                    <a16:rowId xmlns:a16="http://schemas.microsoft.com/office/drawing/2014/main" val="3224161447"/>
                  </a:ext>
                </a:extLst>
              </a:tr>
              <a:tr h="64265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00" b="0">
                          <a:solidFill>
                            <a:schemeClr val="tx1"/>
                          </a:solidFill>
                          <a:effectLst/>
                        </a:rPr>
                        <a:t>4.</a:t>
                      </a:r>
                      <a:endParaRPr lang="pl-PL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10" baseline="0" dirty="0">
                          <a:solidFill>
                            <a:schemeClr val="tx1"/>
                          </a:solidFill>
                          <a:effectLst/>
                        </a:rPr>
                        <a:t>Szkoła dla rodziców i wychowawców 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1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11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110" baseline="0">
                          <a:solidFill>
                            <a:schemeClr val="tx1"/>
                          </a:solidFill>
                          <a:effectLst/>
                        </a:rPr>
                        <a:t>VII edycja spotkań/10 uczestników 16</a:t>
                      </a:r>
                    </a:p>
                    <a:p>
                      <a:pPr algn="just"/>
                      <a:r>
                        <a:rPr lang="pl-PL" sz="1110" baseline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110" baseline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extLst>
                  <a:ext uri="{0D108BD9-81ED-4DB2-BD59-A6C34878D82A}">
                    <a16:rowId xmlns:a16="http://schemas.microsoft.com/office/drawing/2014/main" val="692887247"/>
                  </a:ext>
                </a:extLst>
              </a:tr>
              <a:tr h="3268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00" b="0">
                          <a:solidFill>
                            <a:schemeClr val="tx1"/>
                          </a:solidFill>
                          <a:effectLst/>
                        </a:rPr>
                        <a:t>5.</a:t>
                      </a:r>
                      <a:endParaRPr lang="pl-PL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10" baseline="0">
                          <a:solidFill>
                            <a:schemeClr val="tx1"/>
                          </a:solidFill>
                          <a:effectLst/>
                        </a:rPr>
                        <a:t>Grupa wsparcia rodziców i młodzieży ze spektrum autyzmu</a:t>
                      </a:r>
                      <a:endParaRPr lang="pl-PL" sz="1110" baseline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110" baseline="0">
                          <a:solidFill>
                            <a:schemeClr val="tx1"/>
                          </a:solidFill>
                          <a:effectLst/>
                        </a:rPr>
                        <a:t>Spotkania 3/29 osób</a:t>
                      </a:r>
                      <a:endParaRPr lang="pl-PL" sz="1110" baseline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extLst>
                  <a:ext uri="{0D108BD9-81ED-4DB2-BD59-A6C34878D82A}">
                    <a16:rowId xmlns:a16="http://schemas.microsoft.com/office/drawing/2014/main" val="359530494"/>
                  </a:ext>
                </a:extLst>
              </a:tr>
              <a:tr h="93623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00" b="0">
                          <a:solidFill>
                            <a:schemeClr val="tx1"/>
                          </a:solidFill>
                          <a:effectLst/>
                        </a:rPr>
                        <a:t>6.</a:t>
                      </a:r>
                      <a:endParaRPr lang="pl-PL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110" baseline="0" dirty="0">
                          <a:solidFill>
                            <a:schemeClr val="tx1"/>
                          </a:solidFill>
                          <a:effectLst/>
                        </a:rPr>
                        <a:t>Cykl warsztatów dla ojców: „Ojciec – przewodnikiem dziecka, w świecie pełnym wyzwań”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1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11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110" baseline="0">
                          <a:solidFill>
                            <a:schemeClr val="tx1"/>
                          </a:solidFill>
                          <a:effectLst/>
                        </a:rPr>
                        <a:t>Spotkań 6/ uczestników-5 </a:t>
                      </a:r>
                      <a:endParaRPr lang="pl-PL" sz="1110" baseline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extLst>
                  <a:ext uri="{0D108BD9-81ED-4DB2-BD59-A6C34878D82A}">
                    <a16:rowId xmlns:a16="http://schemas.microsoft.com/office/drawing/2014/main" val="4269141825"/>
                  </a:ext>
                </a:extLst>
              </a:tr>
              <a:tr h="135220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00" b="0">
                          <a:solidFill>
                            <a:schemeClr val="tx1"/>
                          </a:solidFill>
                          <a:effectLst/>
                        </a:rPr>
                        <a:t>7.</a:t>
                      </a:r>
                      <a:endParaRPr lang="pl-PL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1000"/>
                        </a:spcAft>
                      </a:pPr>
                      <a:r>
                        <a:rPr lang="pl-PL" sz="1110" baseline="0" dirty="0">
                          <a:solidFill>
                            <a:schemeClr val="tx1"/>
                          </a:solidFill>
                          <a:effectLst/>
                        </a:rPr>
                        <a:t>Warsztaty wychowawcze dla rodziców- „Jak radzić sobie z trudnymi      </a:t>
                      </a:r>
                      <a:r>
                        <a:rPr lang="pl-PL" sz="1110" baseline="0" dirty="0" err="1">
                          <a:solidFill>
                            <a:schemeClr val="tx1"/>
                          </a:solidFill>
                          <a:effectLst/>
                        </a:rPr>
                        <a:t>zachowaniami</a:t>
                      </a:r>
                      <a:r>
                        <a:rPr lang="pl-PL" sz="1110" baseline="0" dirty="0">
                          <a:solidFill>
                            <a:schemeClr val="tx1"/>
                          </a:solidFill>
                          <a:effectLst/>
                        </a:rPr>
                        <a:t> u dzieci”</a:t>
                      </a:r>
                    </a:p>
                    <a:p>
                      <a:pPr marL="685800" algn="just">
                        <a:lnSpc>
                          <a:spcPts val="2000"/>
                        </a:lnSpc>
                      </a:pPr>
                      <a:r>
                        <a:rPr lang="pl-PL" sz="111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11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11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110" baseline="0" dirty="0">
                          <a:solidFill>
                            <a:schemeClr val="tx1"/>
                          </a:solidFill>
                          <a:effectLst/>
                        </a:rPr>
                        <a:t>Spotkań 16/ uczestników-7</a:t>
                      </a:r>
                      <a:endParaRPr lang="pl-PL" sz="111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extLst>
                  <a:ext uri="{0D108BD9-81ED-4DB2-BD59-A6C34878D82A}">
                    <a16:rowId xmlns:a16="http://schemas.microsoft.com/office/drawing/2014/main" val="1114273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0997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51E248A-A3D2-43D1-ACCD-7EA4BC777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Sprawozdanie z działalności </a:t>
            </a:r>
            <a:r>
              <a:rPr lang="pl-PL" sz="24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diagnostyczno</a:t>
            </a:r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– orzeczniczo – </a:t>
            </a:r>
            <a:r>
              <a:rPr lang="pl-PL" sz="24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terapeutyczno</a:t>
            </a:r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– profilaktycznej </a:t>
            </a:r>
            <a:b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i konsultacyjnej</a:t>
            </a:r>
            <a:endParaRPr lang="pl-PL" sz="2400" dirty="0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A6E979E4-CCA0-4BA3-BACD-84D101B31B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819" y="176981"/>
            <a:ext cx="993058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FB08C8F-E66B-429B-83AC-65CAB7F1E8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645653"/>
              </p:ext>
            </p:extLst>
          </p:nvPr>
        </p:nvGraphicFramePr>
        <p:xfrm>
          <a:off x="1533526" y="2105025"/>
          <a:ext cx="7448550" cy="50482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59670">
                  <a:extLst>
                    <a:ext uri="{9D8B030D-6E8A-4147-A177-3AD203B41FA5}">
                      <a16:colId xmlns:a16="http://schemas.microsoft.com/office/drawing/2014/main" val="3008134891"/>
                    </a:ext>
                  </a:extLst>
                </a:gridCol>
                <a:gridCol w="4907656">
                  <a:extLst>
                    <a:ext uri="{9D8B030D-6E8A-4147-A177-3AD203B41FA5}">
                      <a16:colId xmlns:a16="http://schemas.microsoft.com/office/drawing/2014/main" val="2933333140"/>
                    </a:ext>
                  </a:extLst>
                </a:gridCol>
                <a:gridCol w="2081224">
                  <a:extLst>
                    <a:ext uri="{9D8B030D-6E8A-4147-A177-3AD203B41FA5}">
                      <a16:colId xmlns:a16="http://schemas.microsoft.com/office/drawing/2014/main" val="3964577515"/>
                    </a:ext>
                  </a:extLst>
                </a:gridCol>
              </a:tblGrid>
              <a:tr h="50482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</a:rPr>
                        <a:t>Lp.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</a:rPr>
                        <a:t>Działania profilaktyczne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</a:rPr>
                        <a:t>Liczba działań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5602034"/>
                  </a:ext>
                </a:extLst>
              </a:tr>
            </a:tbl>
          </a:graphicData>
        </a:graphic>
      </p:graphicFrame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17BF5191-286C-4F86-8E32-24361127AF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176454"/>
              </p:ext>
            </p:extLst>
          </p:nvPr>
        </p:nvGraphicFramePr>
        <p:xfrm>
          <a:off x="1533526" y="2784476"/>
          <a:ext cx="7448550" cy="343211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54125">
                  <a:extLst>
                    <a:ext uri="{9D8B030D-6E8A-4147-A177-3AD203B41FA5}">
                      <a16:colId xmlns:a16="http://schemas.microsoft.com/office/drawing/2014/main" val="2438671770"/>
                    </a:ext>
                  </a:extLst>
                </a:gridCol>
                <a:gridCol w="4898924">
                  <a:extLst>
                    <a:ext uri="{9D8B030D-6E8A-4147-A177-3AD203B41FA5}">
                      <a16:colId xmlns:a16="http://schemas.microsoft.com/office/drawing/2014/main" val="3928552784"/>
                    </a:ext>
                  </a:extLst>
                </a:gridCol>
                <a:gridCol w="2095501">
                  <a:extLst>
                    <a:ext uri="{9D8B030D-6E8A-4147-A177-3AD203B41FA5}">
                      <a16:colId xmlns:a16="http://schemas.microsoft.com/office/drawing/2014/main" val="3174129526"/>
                    </a:ext>
                  </a:extLst>
                </a:gridCol>
              </a:tblGrid>
              <a:tr h="333369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 marL="54698" marR="546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SIECI WSPÓŁPRACY I SAMOKSZTAŁCENIA: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pedagogów/psychologów szkolnych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logopedów szkolnych</a:t>
                      </a:r>
                    </a:p>
                    <a:p>
                      <a:pPr marL="457200" algn="just">
                        <a:lnSpc>
                          <a:spcPct val="150000"/>
                        </a:lnSpc>
                      </a:pPr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szkolnych doradców zawodowych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Sieć nauczycieli uczniów z autyzmem 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wychowawców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Sieć dyrektorów poradni 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120" b="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98" marR="546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  3 spotkania grupy nakielskiej </a:t>
                      </a:r>
                    </a:p>
                    <a:p>
                      <a:pPr algn="just"/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   3 spotkania grupy szubińskiej</a:t>
                      </a:r>
                    </a:p>
                    <a:p>
                      <a:pPr algn="just"/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2 spotkania </a:t>
                      </a:r>
                    </a:p>
                    <a:p>
                      <a:pPr algn="just"/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nie odbyły się   </a:t>
                      </a:r>
                    </a:p>
                    <a:p>
                      <a:pPr algn="just"/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2 spotkania</a:t>
                      </a:r>
                    </a:p>
                    <a:p>
                      <a:pPr algn="just"/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2  spotkania</a:t>
                      </a:r>
                    </a:p>
                    <a:p>
                      <a:pPr algn="just"/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pl-PL" sz="1120" b="0" baseline="0" dirty="0">
                          <a:solidFill>
                            <a:schemeClr val="tx1"/>
                          </a:solidFill>
                          <a:effectLst/>
                        </a:rPr>
                        <a:t>2 spotkania</a:t>
                      </a:r>
                      <a:endParaRPr lang="pl-PL" sz="1120" b="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98" marR="54698" marT="0" marB="0"/>
                </a:tc>
                <a:extLst>
                  <a:ext uri="{0D108BD9-81ED-4DB2-BD59-A6C34878D82A}">
                    <a16:rowId xmlns:a16="http://schemas.microsoft.com/office/drawing/2014/main" val="1990628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05696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D6D09A9-9CD6-4563-9110-AA13FF1CC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Sprawozdanie z działalności </a:t>
            </a:r>
            <a:r>
              <a:rPr lang="pl-PL" sz="24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diagnostyczno</a:t>
            </a:r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– orzeczniczo – </a:t>
            </a:r>
            <a:r>
              <a:rPr lang="pl-PL" sz="24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terapeutyczno</a:t>
            </a:r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– profilaktycznej </a:t>
            </a:r>
            <a:b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i konsultacyjnej</a:t>
            </a:r>
            <a:endParaRPr lang="pl-PL" sz="2400" dirty="0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02441E2A-A510-44FB-8C38-CA6EF8DAFF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543" y="3683360"/>
            <a:ext cx="993058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B69B3E8B-6C80-49B4-A941-2E2C174860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915339"/>
              </p:ext>
            </p:extLst>
          </p:nvPr>
        </p:nvGraphicFramePr>
        <p:xfrm>
          <a:off x="1566153" y="2363019"/>
          <a:ext cx="6858000" cy="54555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86958">
                  <a:extLst>
                    <a:ext uri="{9D8B030D-6E8A-4147-A177-3AD203B41FA5}">
                      <a16:colId xmlns:a16="http://schemas.microsoft.com/office/drawing/2014/main" val="2078107501"/>
                    </a:ext>
                  </a:extLst>
                </a:gridCol>
                <a:gridCol w="4621758">
                  <a:extLst>
                    <a:ext uri="{9D8B030D-6E8A-4147-A177-3AD203B41FA5}">
                      <a16:colId xmlns:a16="http://schemas.microsoft.com/office/drawing/2014/main" val="2650110719"/>
                    </a:ext>
                  </a:extLst>
                </a:gridCol>
                <a:gridCol w="1849284">
                  <a:extLst>
                    <a:ext uri="{9D8B030D-6E8A-4147-A177-3AD203B41FA5}">
                      <a16:colId xmlns:a16="http://schemas.microsoft.com/office/drawing/2014/main" val="643137186"/>
                    </a:ext>
                  </a:extLst>
                </a:gridCol>
              </a:tblGrid>
              <a:tr h="54555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</a:rPr>
                        <a:t>Lp.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</a:rPr>
                        <a:t>Działania profilaktyczne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</a:rPr>
                        <a:t>Liczba działań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825506"/>
                  </a:ext>
                </a:extLst>
              </a:tr>
            </a:tbl>
          </a:graphicData>
        </a:graphic>
      </p:graphicFrame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62BF5537-8F4B-4B25-99AA-05631399F1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429416"/>
              </p:ext>
            </p:extLst>
          </p:nvPr>
        </p:nvGraphicFramePr>
        <p:xfrm>
          <a:off x="1647825" y="3949431"/>
          <a:ext cx="6776328" cy="155489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816461">
                  <a:extLst>
                    <a:ext uri="{9D8B030D-6E8A-4147-A177-3AD203B41FA5}">
                      <a16:colId xmlns:a16="http://schemas.microsoft.com/office/drawing/2014/main" val="3033799586"/>
                    </a:ext>
                  </a:extLst>
                </a:gridCol>
                <a:gridCol w="1959867">
                  <a:extLst>
                    <a:ext uri="{9D8B030D-6E8A-4147-A177-3AD203B41FA5}">
                      <a16:colId xmlns:a16="http://schemas.microsoft.com/office/drawing/2014/main" val="1724309960"/>
                    </a:ext>
                  </a:extLst>
                </a:gridCol>
              </a:tblGrid>
              <a:tr h="1554896"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pl-PL" sz="1400" b="1" baseline="0" dirty="0">
                          <a:solidFill>
                            <a:schemeClr val="tx1"/>
                          </a:solidFill>
                          <a:effectLst/>
                        </a:rPr>
                        <a:t>KONFERENCJE i inne działania:</a:t>
                      </a:r>
                    </a:p>
                    <a:p>
                      <a:pPr marL="342900" lvl="0" indent="-342900" algn="just">
                        <a:buFont typeface="Symbol" panose="05050102010706020507" pitchFamily="18" charset="2"/>
                        <a:buChar char=""/>
                      </a:pPr>
                      <a:r>
                        <a:rPr lang="pl-PL" sz="1400" b="0" baseline="0" dirty="0">
                          <a:solidFill>
                            <a:schemeClr val="tx1"/>
                          </a:solidFill>
                          <a:effectLst/>
                        </a:rPr>
                        <a:t>Konferencja „Uczymy się pomagać dzieciom i młodzieży w kryzysie  – kontynuacja. „Kryzys samobójczy” we współpracy z Fundacją </a:t>
                      </a:r>
                      <a:r>
                        <a:rPr lang="pl-PL" sz="1400" b="0" baseline="0" dirty="0" err="1">
                          <a:solidFill>
                            <a:schemeClr val="tx1"/>
                          </a:solidFill>
                          <a:effectLst/>
                        </a:rPr>
                        <a:t>Salus</a:t>
                      </a:r>
                      <a:r>
                        <a:rPr lang="pl-PL" sz="1400" b="0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pl-PL" sz="1400" b="0" baseline="0" dirty="0" err="1">
                          <a:solidFill>
                            <a:schemeClr val="tx1"/>
                          </a:solidFill>
                          <a:effectLst/>
                        </a:rPr>
                        <a:t>Homini</a:t>
                      </a:r>
                      <a:r>
                        <a:rPr lang="pl-PL" sz="1400" b="0" baseline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 marL="186690" algn="just"/>
                      <a:r>
                        <a:rPr lang="pl-PL" sz="1400" b="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186690" algn="just"/>
                      <a:r>
                        <a:rPr lang="pl-PL" sz="1400" b="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400" b="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400" b="0" baseline="0" dirty="0">
                          <a:solidFill>
                            <a:schemeClr val="tx1"/>
                          </a:solidFill>
                          <a:effectLst/>
                        </a:rPr>
                        <a:t>Specjaliści, nauczyciele z powiatu nakielskiego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400" b="0" baseline="0" dirty="0">
                          <a:solidFill>
                            <a:schemeClr val="tx1"/>
                          </a:solidFill>
                          <a:effectLst/>
                        </a:rPr>
                        <a:t>103 osoby</a:t>
                      </a:r>
                      <a:endParaRPr lang="pl-PL" sz="1400" b="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671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55526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E51AFE-7F5D-4454-8ECA-0086C9501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Sprawozdanie z działalności </a:t>
            </a:r>
            <a:r>
              <a:rPr lang="pl-PL" sz="24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diagnostyczno</a:t>
            </a:r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– orzeczniczo – </a:t>
            </a:r>
            <a:r>
              <a:rPr lang="pl-PL" sz="24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terapeutyczno</a:t>
            </a:r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– profilaktycznej i konsultacyjnej</a:t>
            </a:r>
            <a:endParaRPr lang="pl-PL" sz="2400" dirty="0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1D4B5D0C-3857-4EA4-9B42-5B05C05B01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05" y="1824806"/>
            <a:ext cx="993058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14063654-7368-4046-9A8E-8279527338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930453"/>
              </p:ext>
            </p:extLst>
          </p:nvPr>
        </p:nvGraphicFramePr>
        <p:xfrm>
          <a:off x="1546697" y="1824806"/>
          <a:ext cx="7120648" cy="378541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01779">
                  <a:extLst>
                    <a:ext uri="{9D8B030D-6E8A-4147-A177-3AD203B41FA5}">
                      <a16:colId xmlns:a16="http://schemas.microsoft.com/office/drawing/2014/main" val="97069136"/>
                    </a:ext>
                  </a:extLst>
                </a:gridCol>
                <a:gridCol w="4880341">
                  <a:extLst>
                    <a:ext uri="{9D8B030D-6E8A-4147-A177-3AD203B41FA5}">
                      <a16:colId xmlns:a16="http://schemas.microsoft.com/office/drawing/2014/main" val="2575322834"/>
                    </a:ext>
                  </a:extLst>
                </a:gridCol>
                <a:gridCol w="1838528">
                  <a:extLst>
                    <a:ext uri="{9D8B030D-6E8A-4147-A177-3AD203B41FA5}">
                      <a16:colId xmlns:a16="http://schemas.microsoft.com/office/drawing/2014/main" val="1210255592"/>
                    </a:ext>
                  </a:extLst>
                </a:gridCol>
              </a:tblGrid>
              <a:tr h="86235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</a:rPr>
                        <a:t>1.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pl-PL" sz="1400" baseline="0" dirty="0">
                          <a:solidFill>
                            <a:schemeClr val="tx1"/>
                          </a:solidFill>
                          <a:effectLst/>
                        </a:rPr>
                        <a:t> Program adaptacyjny dla dzieci z powiatu nakielskiego- szkolenie wolontariuszy LO</a:t>
                      </a:r>
                      <a:endParaRPr lang="pl-PL" sz="140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</a:rPr>
                        <a:t>8 spotkań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70431709"/>
                  </a:ext>
                </a:extLst>
              </a:tr>
              <a:tr h="292306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</a:rPr>
                        <a:t>2.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400" baseline="0" dirty="0">
                          <a:solidFill>
                            <a:schemeClr val="tx1"/>
                          </a:solidFill>
                          <a:effectLst/>
                        </a:rPr>
                        <a:t>KONKURSY  DLA DZIECI I MŁODZIEŻY:</a:t>
                      </a:r>
                    </a:p>
                    <a:p>
                      <a:r>
                        <a:rPr lang="pl-PL" sz="1400" baseline="0" dirty="0">
                          <a:solidFill>
                            <a:schemeClr val="tx1"/>
                          </a:solidFill>
                          <a:effectLst/>
                        </a:rPr>
                        <a:t>1. „Moje zwierzątko z Bożonarodzeniowej Szopki” dla dzieci i młodzieży z niepełnosprawnościami z powiatu nakielskiego- 20 osób. Liczba osób biorących udział 60.</a:t>
                      </a:r>
                    </a:p>
                    <a:p>
                      <a:r>
                        <a:rPr lang="pl-PL" sz="140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pl-PL" sz="1400" baseline="0" dirty="0">
                          <a:solidFill>
                            <a:schemeClr val="tx1"/>
                          </a:solidFill>
                          <a:effectLst/>
                        </a:rPr>
                        <a:t>2. Powiatowy Przegląd Wierszy Logopedycznych - „Wiersze na pamięć znam coraz piękniejszą mowę mam”.</a:t>
                      </a:r>
                    </a:p>
                    <a:p>
                      <a:r>
                        <a:rPr lang="pl-PL" sz="140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</a:pPr>
                      <a:r>
                        <a:rPr lang="pl-PL" sz="140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40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</a:rPr>
                        <a:t>60 osób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70374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14364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E8A50DB-4ECB-4B7B-8D3A-5B19DD800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Sprawozdanie z działalności </a:t>
            </a:r>
            <a:r>
              <a:rPr lang="pl-PL" sz="24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diagnostyczno</a:t>
            </a:r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– orzeczniczo – </a:t>
            </a:r>
            <a:r>
              <a:rPr lang="pl-PL" sz="24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terapeutyczno</a:t>
            </a:r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– profilaktycznej </a:t>
            </a:r>
            <a:b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i konsultacyjnej</a:t>
            </a:r>
            <a:endParaRPr lang="pl-PL" sz="2400" dirty="0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2BDD481C-8A92-4A9F-97DC-3C5CD17C0D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819" y="176981"/>
            <a:ext cx="993058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8602A056-2A09-4309-B3A7-5BBEF1F676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436946"/>
              </p:ext>
            </p:extLst>
          </p:nvPr>
        </p:nvGraphicFramePr>
        <p:xfrm>
          <a:off x="1857983" y="2114550"/>
          <a:ext cx="7110919" cy="373989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387048">
                  <a:extLst>
                    <a:ext uri="{9D8B030D-6E8A-4147-A177-3AD203B41FA5}">
                      <a16:colId xmlns:a16="http://schemas.microsoft.com/office/drawing/2014/main" val="407835001"/>
                    </a:ext>
                  </a:extLst>
                </a:gridCol>
                <a:gridCol w="1723871">
                  <a:extLst>
                    <a:ext uri="{9D8B030D-6E8A-4147-A177-3AD203B41FA5}">
                      <a16:colId xmlns:a16="http://schemas.microsoft.com/office/drawing/2014/main" val="1986917312"/>
                    </a:ext>
                  </a:extLst>
                </a:gridCol>
              </a:tblGrid>
              <a:tr h="3739896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</a:rPr>
                        <a:t>WSPÓŁPRACA Z MEDIAMI:</a:t>
                      </a:r>
                    </a:p>
                    <a:p>
                      <a:pPr algn="just"/>
                      <a:endParaRPr lang="pl-PL" sz="1200" dirty="0">
                        <a:effectLst/>
                      </a:endParaRPr>
                    </a:p>
                    <a:p>
                      <a:pPr algn="just"/>
                      <a:endParaRPr lang="pl-PL" sz="12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</a:rPr>
                        <a:t>Audycje Radiowa w Radiu „N” – „Rodzinny Tor Przeszkód”.</a:t>
                      </a:r>
                    </a:p>
                    <a:p>
                      <a:pPr marL="342900" lvl="0" indent="-342900"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</a:rPr>
                        <a:t>Wywiad w Radiu „N” – temat:  pt. „Rozwiń swoją inteligencję emocjonalna”., "Planowanie podróży wakacyjnej - aspekt psychologiczny".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</a:rPr>
                        <a:t> o bezpieczeństwie psychicznym młodzieży dla Sanepidu- Nakło</a:t>
                      </a:r>
                    </a:p>
                    <a:p>
                      <a:pPr marL="342900" lvl="0" indent="-342900"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</a:rPr>
                        <a:t>W ramach współpracy z Sanepidem w Nakle nad Notecią nagranie filmiku promującego bezpieczne wakacje.</a:t>
                      </a:r>
                    </a:p>
                    <a:p>
                      <a:pPr algn="just"/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</a:rPr>
                        <a:t>8 audycji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5141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29675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435E666A-92CA-4E7A-BD1F-E8416E27FEEF}"/>
              </a:ext>
            </a:extLst>
          </p:cNvPr>
          <p:cNvSpPr txBox="1"/>
          <p:nvPr/>
        </p:nvSpPr>
        <p:spPr>
          <a:xfrm>
            <a:off x="2071990" y="34994"/>
            <a:ext cx="7480571" cy="48008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ctr">
              <a:lnSpc>
                <a:spcPts val="2000"/>
              </a:lnSpc>
              <a:spcAft>
                <a:spcPts val="1000"/>
              </a:spcAft>
            </a:pPr>
            <a:r>
              <a:rPr lang="pl-PL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Pozyskane środki pozabudżetowe:</a:t>
            </a:r>
            <a:r>
              <a:rPr lang="pl-PL" sz="18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                                                     </a:t>
            </a: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l-PL" sz="1400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Ze środków finansowanych przez Powiat Nakielski  (łącznie </a:t>
            </a:r>
            <a:r>
              <a:rPr lang="pl-PL" sz="1400" b="1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800  zł</a:t>
            </a:r>
            <a:r>
              <a:rPr lang="pl-PL" sz="1400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na konkursy:  </a:t>
            </a:r>
            <a:endParaRPr lang="pl-PL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pl-PL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konkurs nt</a:t>
            </a:r>
            <a:r>
              <a:rPr lang="pl-PL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pl-PL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„ Moje zwierzątko z bożonarodzeniowej stajenki” oraz Przegląd Wierszy Logopedycznych: ,,Wiersze na pamięć znam coraz piękniejszą mowę mam”.</a:t>
            </a:r>
          </a:p>
          <a:p>
            <a:pPr marL="457200" algn="just">
              <a:lnSpc>
                <a:spcPct val="115000"/>
              </a:lnSpc>
            </a:pPr>
            <a:r>
              <a:rPr lang="pl-PL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</a:p>
          <a:p>
            <a:pPr>
              <a:lnSpc>
                <a:spcPts val="2000"/>
              </a:lnSpc>
            </a:pPr>
            <a:r>
              <a:rPr lang="pl-PL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 powyższe konkursy pozyskano </a:t>
            </a:r>
            <a:r>
              <a:rPr lang="pl-PL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dodatkowe środki </a:t>
            </a:r>
            <a:r>
              <a:rPr lang="pl-PL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 wysokości </a:t>
            </a:r>
            <a:r>
              <a:rPr lang="pl-PL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3300 zł</a:t>
            </a:r>
            <a:r>
              <a:rPr lang="pl-PL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z Gminnej Komisja Rozwiazywania Problemów Alkoholowych w Nakle, Gminnej Komisja Rozwiazywania Problemów Alkoholowych w Szubinie i Kcyni.</a:t>
            </a:r>
          </a:p>
          <a:p>
            <a:pPr>
              <a:lnSpc>
                <a:spcPts val="2000"/>
              </a:lnSpc>
            </a:pPr>
            <a:endParaRPr lang="pl-PL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2000"/>
              </a:lnSpc>
            </a:pPr>
            <a:r>
              <a:rPr lang="pl-PL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 ramach pozyskanych funduszy w wysokości </a:t>
            </a:r>
            <a:r>
              <a:rPr lang="pl-PL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14,000 zł</a:t>
            </a:r>
            <a:r>
              <a:rPr lang="pl-PL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z Gminnej Komisja Rozwiazywania Problemów Alkoholowych w Szubinie zorganizowano grupowe szkolenie TUS dla 20 specjalistów zatrudnionych w szkołach z gminy Szubin i Kcynia oraz Poradni.</a:t>
            </a:r>
          </a:p>
          <a:p>
            <a:pPr algn="just"/>
            <a:r>
              <a:rPr lang="pl-PL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just"/>
            <a:r>
              <a:rPr lang="pl-PL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Pozyskano również od sponsorów nagrody i upominki dla dzieci biorących udział </a:t>
            </a:r>
            <a:br>
              <a:rPr lang="pl-PL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 konkursach.</a:t>
            </a:r>
          </a:p>
          <a:p>
            <a:pPr algn="just"/>
            <a:r>
              <a:rPr lang="pl-PL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just"/>
            <a:r>
              <a:rPr lang="pl-PL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Ze środków KFS </a:t>
            </a:r>
            <a:r>
              <a:rPr lang="pl-PL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tj.6.08.00</a:t>
            </a:r>
            <a:r>
              <a:rPr lang="pl-PL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zł sfinansowano studia podyplomowe dla 2 psychologów </a:t>
            </a:r>
            <a:br>
              <a:rPr lang="pl-PL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 </a:t>
            </a:r>
            <a:r>
              <a:rPr lang="pl-PL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psychotraumatologii</a:t>
            </a:r>
            <a:r>
              <a:rPr lang="pl-PL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/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D4EDC8D1-01CA-451B-8CC1-2F5CBD2C57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395" y="4737370"/>
            <a:ext cx="1575881" cy="164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42659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B1DBE1D-239C-4045-9761-A87A40ABF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5158903"/>
          </a:xfrm>
        </p:spPr>
        <p:txBody>
          <a:bodyPr/>
          <a:lstStyle/>
          <a:p>
            <a:pPr algn="ctr"/>
            <a:r>
              <a:rPr lang="pl-PL" dirty="0"/>
              <a:t>PLANY NA ROK SZKOLNY 25/26</a:t>
            </a:r>
            <a:br>
              <a:rPr lang="pl-PL" dirty="0"/>
            </a:br>
            <a:br>
              <a:rPr lang="pl-PL" dirty="0"/>
            </a:br>
            <a:r>
              <a:rPr lang="pl-PL" sz="1600" dirty="0"/>
              <a:t>obchody jubileuszu 50 </a:t>
            </a:r>
            <a:r>
              <a:rPr lang="pl-PL" sz="1600" dirty="0" err="1"/>
              <a:t>lecia</a:t>
            </a:r>
            <a:r>
              <a:rPr lang="pl-PL" sz="1600" dirty="0"/>
              <a:t> poradni</a:t>
            </a:r>
            <a:br>
              <a:rPr lang="pl-PL" sz="1600" dirty="0"/>
            </a:br>
            <a:br>
              <a:rPr lang="pl-PL" sz="1600" dirty="0"/>
            </a:br>
            <a:r>
              <a:rPr lang="pl-PL" sz="1600" dirty="0"/>
              <a:t>adaptacja pomieszczeń przy ul. Strażackiej 2a</a:t>
            </a:r>
            <a:br>
              <a:rPr lang="pl-PL" sz="1600" dirty="0"/>
            </a:br>
            <a:br>
              <a:rPr lang="pl-PL" sz="1600" dirty="0"/>
            </a:br>
            <a:r>
              <a:rPr lang="pl-PL" sz="1600" dirty="0"/>
              <a:t>wdrożenie EZD</a:t>
            </a:r>
            <a:br>
              <a:rPr lang="pl-PL" sz="1600" dirty="0"/>
            </a:br>
            <a:br>
              <a:rPr lang="pl-PL" sz="1600" dirty="0"/>
            </a:br>
            <a:r>
              <a:rPr lang="pl-PL" sz="1600" dirty="0"/>
              <a:t>podnoszenie kompetencji pracowników</a:t>
            </a:r>
            <a:br>
              <a:rPr lang="pl-PL" sz="1600" dirty="0"/>
            </a:br>
            <a:br>
              <a:rPr lang="pl-PL" sz="1600" dirty="0"/>
            </a:br>
            <a:r>
              <a:rPr lang="pl-PL" sz="1600" dirty="0"/>
              <a:t>wyposażenie w nowe narzędzia diagnostyczne</a:t>
            </a:r>
            <a:endParaRPr lang="pl-PL" dirty="0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6292CCB5-2FFC-456C-BDD7-B7A48D9378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7450" y="4114801"/>
            <a:ext cx="1685925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8610784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CF71566-BD6B-4349-8F76-C5567E82C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DZIĘKUJĘ ZA UWAGĘ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AAA4B06-25B6-4D8A-9047-7FD983619D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								</a:t>
            </a:r>
          </a:p>
          <a:p>
            <a:r>
              <a:rPr lang="pl-PL" dirty="0"/>
              <a:t>										</a:t>
            </a:r>
            <a:r>
              <a:rPr lang="pl-PL"/>
              <a:t>Joanna Rygielska</a:t>
            </a: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6BC08F4E-DD10-4382-A7C5-C8DA8D1D7E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4536" y="972766"/>
            <a:ext cx="2062265" cy="164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1759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284D20B-C25D-4D10-9D51-81698E43C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dirty="0"/>
              <a:t>DANE TELEADRESOWE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45CBC6C-8929-4CC5-8CC6-13BC96562E5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sz="1800" b="1" kern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Powiatowa Poradnia</a:t>
            </a:r>
          </a:p>
          <a:p>
            <a:pPr marL="0" indent="0" algn="ctr">
              <a:buNone/>
            </a:pPr>
            <a:r>
              <a:rPr lang="pl-PL" sz="1800" b="1" kern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Psychologiczno-Pedagogiczna</a:t>
            </a:r>
          </a:p>
          <a:p>
            <a:pPr marL="0" indent="0" algn="ctr">
              <a:buNone/>
            </a:pPr>
            <a:r>
              <a:rPr lang="pl-PL" sz="1800" b="1" kern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 Nakle nad Notecią</a:t>
            </a:r>
          </a:p>
          <a:p>
            <a:pPr marL="0" indent="0" algn="ctr">
              <a:buNone/>
            </a:pPr>
            <a:r>
              <a:rPr lang="pl-PL" sz="1800" b="1" kern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89-100 Nakło nad Notecią</a:t>
            </a:r>
          </a:p>
          <a:p>
            <a:pPr marL="0" indent="0" algn="ctr">
              <a:buNone/>
            </a:pPr>
            <a:r>
              <a:rPr lang="pl-PL" sz="1800" b="1" kern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ul. Dąbrowskiego 46</a:t>
            </a:r>
          </a:p>
          <a:p>
            <a:pPr marL="0" indent="0" algn="ctr">
              <a:buNone/>
            </a:pPr>
            <a:r>
              <a:rPr lang="pl-PL" dirty="0">
                <a:solidFill>
                  <a:srgbClr val="252421"/>
                </a:solidFill>
                <a:latin typeface="Droid Sans"/>
              </a:rPr>
              <a:t>t</a:t>
            </a:r>
            <a:r>
              <a:rPr lang="pl-PL" b="0" i="0" dirty="0">
                <a:solidFill>
                  <a:srgbClr val="252421"/>
                </a:solidFill>
                <a:effectLst/>
                <a:latin typeface="Droid Sans"/>
              </a:rPr>
              <a:t>el. kom. 510 091 705</a:t>
            </a:r>
            <a:endParaRPr lang="pl-PL" sz="1800" b="1" kern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1800" kern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e-mail: </a:t>
            </a:r>
            <a:r>
              <a:rPr lang="en-US" sz="1800" u="sng" kern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kontakt@ppppnaklo.pl</a:t>
            </a:r>
            <a:endParaRPr lang="pl-PL" sz="1800" kern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l-PL" sz="1800" kern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str. intern.: www.ppppnaklo.pl</a:t>
            </a:r>
          </a:p>
          <a:p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C2DF917-2112-4F27-B8C9-D6A3D2CFD31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Filia w Szubinie</a:t>
            </a:r>
          </a:p>
          <a:p>
            <a:pPr marL="0" indent="0" algn="ctr">
              <a:buNone/>
            </a:pPr>
            <a:r>
              <a:rPr lang="pl-PL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89-200 Szubin</a:t>
            </a:r>
          </a:p>
          <a:p>
            <a:pPr marL="0" indent="0" algn="ctr">
              <a:buNone/>
            </a:pPr>
            <a:r>
              <a:rPr lang="pl-PL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ul. Kcyńska 34a</a:t>
            </a:r>
          </a:p>
          <a:p>
            <a:pPr marL="0" indent="0" algn="ctr">
              <a:buNone/>
            </a:pPr>
            <a:r>
              <a:rPr lang="pl-PL" b="0" i="0" dirty="0">
                <a:solidFill>
                  <a:srgbClr val="252421"/>
                </a:solidFill>
                <a:effectLst/>
                <a:latin typeface="Droid Sans"/>
              </a:rPr>
              <a:t>tel. kom. 510 091 095</a:t>
            </a:r>
          </a:p>
          <a:p>
            <a:pPr marL="0" indent="0" algn="ctr">
              <a:buNone/>
            </a:pPr>
            <a:endParaRPr lang="pl-PL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kern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e-mail: </a:t>
            </a:r>
            <a:r>
              <a:rPr lang="en-US" sz="1800" u="sng" kern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kontaktszubin@ppppnaklo.pl</a:t>
            </a:r>
            <a:endParaRPr lang="pl-PL" sz="1800" kern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l-PL" dirty="0"/>
          </a:p>
        </p:txBody>
      </p:sp>
      <p:pic>
        <p:nvPicPr>
          <p:cNvPr id="2051" name="Obraz 1">
            <a:extLst>
              <a:ext uri="{FF2B5EF4-FFF2-40B4-BE49-F238E27FC236}">
                <a16:creationId xmlns:a16="http://schemas.microsoft.com/office/drawing/2014/main" id="{CA2B797A-8452-4AC8-8A0A-E267324CB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6350"/>
            <a:ext cx="1173163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4071148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Schemat organizacyjny 3">
            <a:extLst>
              <a:ext uri="{FF2B5EF4-FFF2-40B4-BE49-F238E27FC236}">
                <a16:creationId xmlns:a16="http://schemas.microsoft.com/office/drawing/2014/main" id="{AE155876-F528-4876-A6DA-09598D2980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61659720"/>
              </p:ext>
            </p:extLst>
          </p:nvPr>
        </p:nvGraphicFramePr>
        <p:xfrm>
          <a:off x="1730190" y="970569"/>
          <a:ext cx="6947645" cy="4883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Obraz 1">
            <a:extLst>
              <a:ext uri="{FF2B5EF4-FFF2-40B4-BE49-F238E27FC236}">
                <a16:creationId xmlns:a16="http://schemas.microsoft.com/office/drawing/2014/main" id="{93D92538-CEAB-4FB6-8F8E-734DC5C1FE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067" y="4762"/>
            <a:ext cx="1962274" cy="1646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2049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1CBA950B-09F9-4DAE-AC88-8AB3AF5EB1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067" y="4762"/>
            <a:ext cx="1962274" cy="1646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B9DDFABE-4E63-44EC-9873-2DCC8C04DE5F}"/>
              </a:ext>
            </a:extLst>
          </p:cNvPr>
          <p:cNvSpPr txBox="1"/>
          <p:nvPr/>
        </p:nvSpPr>
        <p:spPr>
          <a:xfrm flipH="1">
            <a:off x="2495550" y="2562225"/>
            <a:ext cx="5638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Poradnia swoimi działaniami  w powiecie obejmuje;</a:t>
            </a:r>
          </a:p>
          <a:p>
            <a:pPr algn="ctr"/>
            <a:endParaRPr lang="pl-PL" dirty="0"/>
          </a:p>
          <a:p>
            <a:pPr algn="ctr"/>
            <a:r>
              <a:rPr lang="pl-PL" dirty="0"/>
              <a:t>Przedszkola- </a:t>
            </a:r>
            <a:r>
              <a:rPr lang="pl-PL" b="1" dirty="0"/>
              <a:t>21</a:t>
            </a:r>
          </a:p>
          <a:p>
            <a:pPr algn="ctr"/>
            <a:endParaRPr lang="pl-PL" dirty="0"/>
          </a:p>
          <a:p>
            <a:pPr algn="ctr"/>
            <a:r>
              <a:rPr lang="pl-PL" dirty="0"/>
              <a:t>Szkoły podstawowe -</a:t>
            </a:r>
            <a:r>
              <a:rPr lang="pl-PL" b="1" dirty="0"/>
              <a:t>32</a:t>
            </a:r>
          </a:p>
          <a:p>
            <a:pPr algn="ctr"/>
            <a:endParaRPr lang="pl-PL" dirty="0"/>
          </a:p>
          <a:p>
            <a:pPr algn="ctr"/>
            <a:r>
              <a:rPr lang="pl-PL" dirty="0"/>
              <a:t>Szkoły ponadpodstawowe- </a:t>
            </a:r>
            <a:r>
              <a:rPr lang="pl-PL" b="1" dirty="0"/>
              <a:t>8</a:t>
            </a:r>
          </a:p>
          <a:p>
            <a:pPr algn="ctr"/>
            <a:endParaRPr lang="pl-PL" b="1" dirty="0"/>
          </a:p>
          <a:p>
            <a:pPr algn="ctr"/>
            <a:r>
              <a:rPr lang="pl-PL" b="1" dirty="0"/>
              <a:t>Łącznie: </a:t>
            </a:r>
            <a:r>
              <a:rPr lang="pl-PL" b="1" dirty="0">
                <a:solidFill>
                  <a:srgbClr val="00B0F0"/>
                </a:solidFill>
              </a:rPr>
              <a:t>61</a:t>
            </a:r>
            <a:r>
              <a:rPr lang="pl-PL" b="1" dirty="0"/>
              <a:t> placówek publicznych i niepublicznych</a:t>
            </a:r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681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F3BB20-7BFD-464D-8FBB-B5BFCB539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STAN KADROWY</a:t>
            </a:r>
            <a:br>
              <a:rPr lang="pl-PL" dirty="0"/>
            </a:br>
            <a:r>
              <a:rPr lang="pl-PL" dirty="0"/>
              <a:t>24/25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F64FCC9-9805-4552-81F2-87C612308D5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pl-PL" sz="2100" dirty="0">
                <a:solidFill>
                  <a:schemeClr val="accent2"/>
                </a:solidFill>
              </a:rPr>
              <a:t>FILIA SZUBIN</a:t>
            </a:r>
          </a:p>
          <a:p>
            <a:pPr marL="0" indent="0" algn="ctr">
              <a:buNone/>
            </a:pPr>
            <a:endParaRPr lang="pl-PL" dirty="0">
              <a:solidFill>
                <a:schemeClr val="accent2"/>
              </a:solidFill>
            </a:endParaRPr>
          </a:p>
          <a:p>
            <a:r>
              <a:rPr lang="pl-PL" sz="1600" dirty="0"/>
              <a:t>KIEROWNIK-1 (psycholog)</a:t>
            </a:r>
          </a:p>
          <a:p>
            <a:r>
              <a:rPr lang="pl-PL" sz="1600" dirty="0"/>
              <a:t>PSYCHOLOG-1</a:t>
            </a:r>
          </a:p>
          <a:p>
            <a:r>
              <a:rPr lang="pl-PL" sz="1600" dirty="0"/>
              <a:t>PEDAGOG-3</a:t>
            </a:r>
          </a:p>
          <a:p>
            <a:r>
              <a:rPr lang="pl-PL" sz="1600" dirty="0"/>
              <a:t>LOGOPEDA-1</a:t>
            </a:r>
          </a:p>
          <a:p>
            <a:r>
              <a:rPr lang="pl-PL" sz="1600" dirty="0"/>
              <a:t>PRACOWNIK ADMINISTRACJI- 1</a:t>
            </a:r>
          </a:p>
          <a:p>
            <a:r>
              <a:rPr lang="pl-PL" sz="1600" dirty="0"/>
              <a:t>PRACOWNIK OBSŁUGI- (niepełny wymiar czasu pracy)</a:t>
            </a:r>
          </a:p>
          <a:p>
            <a:endParaRPr lang="pl-PL" sz="1600" dirty="0"/>
          </a:p>
          <a:p>
            <a:pPr marL="0" indent="0">
              <a:buNone/>
            </a:pPr>
            <a:r>
              <a:rPr lang="pl-PL" sz="1600" b="1" u="sng" dirty="0"/>
              <a:t>	Zmiany w 25/26</a:t>
            </a:r>
          </a:p>
          <a:p>
            <a:r>
              <a:rPr lang="pl-PL" sz="1600" dirty="0"/>
              <a:t>PSYCHOLOG-2</a:t>
            </a:r>
          </a:p>
          <a:p>
            <a:r>
              <a:rPr lang="pl-PL" sz="1600" dirty="0"/>
              <a:t>PEDAGOG-2</a:t>
            </a:r>
          </a:p>
          <a:p>
            <a:r>
              <a:rPr lang="pl-PL" sz="1600" dirty="0"/>
              <a:t>LOGOPEDA-2 (etat rozdzielony na 2 specjalistów)</a:t>
            </a:r>
          </a:p>
          <a:p>
            <a:pPr algn="ctr"/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7739EBF-FC6B-47A0-B4EB-051522342B1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pl-PL" sz="2100" dirty="0">
                <a:solidFill>
                  <a:schemeClr val="accent2"/>
                </a:solidFill>
              </a:rPr>
              <a:t>PPPP NAKŁO </a:t>
            </a:r>
          </a:p>
          <a:p>
            <a:r>
              <a:rPr lang="pl-PL" sz="1600" dirty="0"/>
              <a:t>DYREKTOR-1</a:t>
            </a:r>
          </a:p>
          <a:p>
            <a:r>
              <a:rPr lang="pl-PL" sz="1600" dirty="0"/>
              <a:t>PSYCHOLOG-5</a:t>
            </a:r>
          </a:p>
          <a:p>
            <a:r>
              <a:rPr lang="pl-PL" sz="1600" dirty="0"/>
              <a:t>PEDAGOG-4 ( w tym jeden pracownik na niepełnym wymiarze czasu pracy)</a:t>
            </a:r>
          </a:p>
          <a:p>
            <a:r>
              <a:rPr lang="pl-PL" sz="1600" dirty="0"/>
              <a:t>LOGOPEDA-1</a:t>
            </a:r>
          </a:p>
          <a:p>
            <a:r>
              <a:rPr lang="pl-PL" sz="1600" dirty="0"/>
              <a:t>SOCJOTERAPEUTA-1</a:t>
            </a:r>
          </a:p>
          <a:p>
            <a:r>
              <a:rPr lang="pl-PL" sz="1600" dirty="0"/>
              <a:t>GŁÓWNA KSIĘGOWA-1</a:t>
            </a:r>
          </a:p>
          <a:p>
            <a:r>
              <a:rPr lang="pl-PL" sz="1600" dirty="0"/>
              <a:t>INSPEKTOR-1</a:t>
            </a:r>
          </a:p>
          <a:p>
            <a:r>
              <a:rPr lang="pl-PL" sz="1600" dirty="0"/>
              <a:t>PRACOWNIK ADMINISTRACJI-2 (umowa w ramach robót publicznych, umowa na czas określony)</a:t>
            </a:r>
          </a:p>
          <a:p>
            <a:r>
              <a:rPr lang="pl-PL" sz="1600" dirty="0"/>
              <a:t>PRACOWNIK OBSŁUGI-1 (niepełny wymiar czasu pracy)</a:t>
            </a:r>
          </a:p>
          <a:p>
            <a:r>
              <a:rPr lang="pl-PL" sz="1600" dirty="0"/>
              <a:t>LEKARZ PSYCHIATRA (0,15 etatu)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10A1B6AE-C26E-486F-9A4C-C518204246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4762"/>
            <a:ext cx="1438275" cy="1646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7484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A17167D-8F78-4D14-BED4-B62988236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Sprawozdanie z działalności </a:t>
            </a:r>
            <a:r>
              <a:rPr lang="pl-PL" sz="24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diagnostyczno</a:t>
            </a:r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– orzeczniczo – </a:t>
            </a:r>
            <a:r>
              <a:rPr lang="pl-PL" sz="24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terapeutyczno</a:t>
            </a:r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– profilaktycznej i konsultacyjnej</a:t>
            </a:r>
            <a:br>
              <a:rPr lang="pl-PL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ABD015F-5281-49E5-96A9-FFFDFBBE855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dirty="0">
                <a:solidFill>
                  <a:schemeClr val="accent2"/>
                </a:solidFill>
              </a:rPr>
              <a:t>FILIA SZUBIN</a:t>
            </a:r>
          </a:p>
          <a:p>
            <a:pPr marL="0" indent="0" algn="ctr">
              <a:buNone/>
            </a:pPr>
            <a:endParaRPr lang="pl-PL" dirty="0">
              <a:solidFill>
                <a:schemeClr val="accent2"/>
              </a:solidFill>
            </a:endParaRPr>
          </a:p>
          <a:p>
            <a:pPr algn="l"/>
            <a:r>
              <a:rPr lang="pl-PL" sz="1800" b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Liczba dzieci przyjętych- 601</a:t>
            </a:r>
            <a:endParaRPr lang="pl-PL" sz="1800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l"/>
            <a:r>
              <a:rPr lang="pl-PL" sz="1800" b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Liczba wydanych opinii- 261</a:t>
            </a:r>
            <a:endParaRPr lang="pl-PL" sz="1800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l"/>
            <a:r>
              <a:rPr lang="pl-PL" sz="1800" b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Liczba wydanych informacji- 50</a:t>
            </a:r>
            <a:endParaRPr lang="pl-PL" sz="1800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948AA1B-0CA8-468F-956D-A6F6816601D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dirty="0">
                <a:solidFill>
                  <a:schemeClr val="accent2"/>
                </a:solidFill>
              </a:rPr>
              <a:t>PPP NAKŁO</a:t>
            </a:r>
          </a:p>
          <a:p>
            <a:pPr marL="0" indent="0" algn="ctr">
              <a:buNone/>
            </a:pPr>
            <a:endParaRPr lang="pl-PL" dirty="0">
              <a:solidFill>
                <a:schemeClr val="accent2"/>
              </a:solidFill>
            </a:endParaRPr>
          </a:p>
          <a:p>
            <a:pPr algn="just"/>
            <a:r>
              <a:rPr lang="pl-PL" sz="1800" b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Liczba przyjętych dzieci –1016	                                      </a:t>
            </a:r>
            <a:endParaRPr lang="pl-PL" sz="1800" b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/>
            <a:r>
              <a:rPr lang="pl-PL" sz="1800" b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Liczba wydanych opinii	- 327		                           </a:t>
            </a:r>
            <a:endParaRPr lang="pl-PL" sz="1800" b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/>
            <a:r>
              <a:rPr lang="pl-PL" sz="1800" b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Liczba wydanych orzeczeń –507</a:t>
            </a:r>
            <a:r>
              <a:rPr lang="pl-PL" sz="1800" b="1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l-PL" sz="180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(Nakło, Szubin)                                  </a:t>
            </a:r>
            <a:endParaRPr lang="pl-PL" sz="1800" u="sng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/>
            <a:r>
              <a:rPr lang="pl-PL" sz="1800" b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Liczba wydanych </a:t>
            </a:r>
            <a:r>
              <a:rPr lang="pl-PL" sz="1800" b="1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inform</a:t>
            </a:r>
            <a:r>
              <a:rPr lang="pl-PL" sz="1800" b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. o wynikach diagnozy – 110     </a:t>
            </a:r>
            <a:endParaRPr lang="pl-PL" sz="1800" b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34176CF7-841B-4CBF-9856-820330C736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1" y="4762"/>
            <a:ext cx="1200150" cy="160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40730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A4AF5A-E371-4414-94C0-902541625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Sprawozdanie z działalności </a:t>
            </a:r>
            <a:r>
              <a:rPr lang="pl-PL" sz="24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diagnostyczno</a:t>
            </a:r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– orzeczniczo – </a:t>
            </a:r>
            <a:r>
              <a:rPr lang="pl-PL" sz="24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terapeutyczno</a:t>
            </a:r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– profilaktycznej </a:t>
            </a:r>
            <a:b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i konsultacyjnej</a:t>
            </a:r>
            <a:endParaRPr lang="pl-PL" sz="2400" dirty="0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2552CAF3-2D9F-44F6-B8E0-C01ED3D924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8518941"/>
              </p:ext>
            </p:extLst>
          </p:nvPr>
        </p:nvGraphicFramePr>
        <p:xfrm>
          <a:off x="1900213" y="2272531"/>
          <a:ext cx="7443019" cy="42560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3750">
                  <a:extLst>
                    <a:ext uri="{9D8B030D-6E8A-4147-A177-3AD203B41FA5}">
                      <a16:colId xmlns:a16="http://schemas.microsoft.com/office/drawing/2014/main" val="3554107305"/>
                    </a:ext>
                  </a:extLst>
                </a:gridCol>
                <a:gridCol w="4916772">
                  <a:extLst>
                    <a:ext uri="{9D8B030D-6E8A-4147-A177-3AD203B41FA5}">
                      <a16:colId xmlns:a16="http://schemas.microsoft.com/office/drawing/2014/main" val="291172441"/>
                    </a:ext>
                  </a:extLst>
                </a:gridCol>
                <a:gridCol w="1542497">
                  <a:extLst>
                    <a:ext uri="{9D8B030D-6E8A-4147-A177-3AD203B41FA5}">
                      <a16:colId xmlns:a16="http://schemas.microsoft.com/office/drawing/2014/main" val="370402490"/>
                    </a:ext>
                  </a:extLst>
                </a:gridCol>
              </a:tblGrid>
              <a:tr h="730634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 dirty="0">
                          <a:effectLst/>
                        </a:rPr>
                        <a:t>Lp.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 dirty="0">
                          <a:effectLst/>
                        </a:rPr>
                        <a:t>Diagnoza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 dirty="0">
                          <a:effectLst/>
                        </a:rPr>
                        <a:t>Liczba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80826108"/>
                  </a:ext>
                </a:extLst>
              </a:tr>
              <a:tr h="84915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pl-PL" sz="1200" dirty="0">
                          <a:effectLst/>
                        </a:rPr>
                        <a:t>1. 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pl-PL" sz="1200">
                          <a:effectLst/>
                        </a:rPr>
                        <a:t>Liczba diagnoz psychologicznych</a:t>
                      </a:r>
                    </a:p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pl-PL" sz="12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>
                          <a:effectLst/>
                        </a:rPr>
                        <a:t>1149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667083868"/>
                  </a:ext>
                </a:extLst>
              </a:tr>
              <a:tr h="56273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pl-PL" sz="1200" dirty="0">
                          <a:effectLst/>
                        </a:rPr>
                        <a:t>2. 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pl-PL" sz="1200" dirty="0">
                          <a:effectLst/>
                        </a:rPr>
                        <a:t>Liczba diagnoz pedagogicznych 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>
                          <a:effectLst/>
                        </a:rPr>
                        <a:t>1254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467580577"/>
                  </a:ext>
                </a:extLst>
              </a:tr>
              <a:tr h="83871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pl-PL" sz="1200" dirty="0">
                          <a:effectLst/>
                        </a:rPr>
                        <a:t>3. 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pl-PL" sz="1200">
                          <a:effectLst/>
                        </a:rPr>
                        <a:t>Liczba diagnoz logopedycznych </a:t>
                      </a:r>
                    </a:p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pl-PL" sz="1200">
                          <a:effectLst/>
                        </a:rPr>
                        <a:t>314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76495152"/>
                  </a:ext>
                </a:extLst>
              </a:tr>
              <a:tr h="54813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pl-PL" sz="1200" dirty="0">
                          <a:effectLst/>
                        </a:rPr>
                        <a:t>4. 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pl-PL" sz="1200">
                          <a:effectLst/>
                        </a:rPr>
                        <a:t>Komputerowe badanie wzroku „Widzę”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pl-PL" sz="1200">
                          <a:effectLst/>
                        </a:rPr>
                        <a:t>79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732409393"/>
                  </a:ext>
                </a:extLst>
              </a:tr>
              <a:tr h="72672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pl-PL" sz="1200" dirty="0">
                          <a:effectLst/>
                        </a:rPr>
                        <a:t>5. 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pl-PL" sz="1200">
                          <a:effectLst/>
                        </a:rPr>
                        <a:t>Komputerowe badanie słuchu „Słyszę”  	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pl-PL" sz="1200" dirty="0">
                          <a:effectLst/>
                        </a:rPr>
                        <a:t>122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939758609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1DA8AAB0-D624-494E-BD7C-00247C9DDC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0213" y="2906713"/>
            <a:ext cx="1371386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8FDE03BD-CE38-44F7-BFE9-B71BDF21E9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271" y="1792801"/>
            <a:ext cx="1209368" cy="1646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96524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8D7B1B-36EA-4CC6-AF5B-EFE7DC2CA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Sprawozdanie z działalności </a:t>
            </a:r>
            <a:r>
              <a:rPr lang="pl-PL" sz="24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diagnostyczno</a:t>
            </a:r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– orzeczniczo – </a:t>
            </a:r>
            <a:r>
              <a:rPr lang="pl-PL" sz="24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terapeutyczno</a:t>
            </a:r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– profilaktycznej </a:t>
            </a:r>
            <a:b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i konsultacyjnej</a:t>
            </a:r>
            <a:endParaRPr lang="pl-PL" sz="2400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14D2E44E-F240-4E08-9AEF-A86C47FD00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44" y="1270000"/>
            <a:ext cx="1209368" cy="1474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2D39E3FE-6192-4134-A83F-3EAA1D0C79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7016228"/>
              </p:ext>
            </p:extLst>
          </p:nvPr>
        </p:nvGraphicFramePr>
        <p:xfrm>
          <a:off x="1838324" y="2038350"/>
          <a:ext cx="7096125" cy="42100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7901">
                  <a:extLst>
                    <a:ext uri="{9D8B030D-6E8A-4147-A177-3AD203B41FA5}">
                      <a16:colId xmlns:a16="http://schemas.microsoft.com/office/drawing/2014/main" val="3611946613"/>
                    </a:ext>
                  </a:extLst>
                </a:gridCol>
                <a:gridCol w="3453141">
                  <a:extLst>
                    <a:ext uri="{9D8B030D-6E8A-4147-A177-3AD203B41FA5}">
                      <a16:colId xmlns:a16="http://schemas.microsoft.com/office/drawing/2014/main" val="2380343932"/>
                    </a:ext>
                  </a:extLst>
                </a:gridCol>
                <a:gridCol w="1366709">
                  <a:extLst>
                    <a:ext uri="{9D8B030D-6E8A-4147-A177-3AD203B41FA5}">
                      <a16:colId xmlns:a16="http://schemas.microsoft.com/office/drawing/2014/main" val="4278356595"/>
                    </a:ext>
                  </a:extLst>
                </a:gridCol>
                <a:gridCol w="1338374">
                  <a:extLst>
                    <a:ext uri="{9D8B030D-6E8A-4147-A177-3AD203B41FA5}">
                      <a16:colId xmlns:a16="http://schemas.microsoft.com/office/drawing/2014/main" val="3946055617"/>
                    </a:ext>
                  </a:extLst>
                </a:gridCol>
              </a:tblGrid>
              <a:tr h="576829">
                <a:tc>
                  <a:txBody>
                    <a:bodyPr/>
                    <a:lstStyle/>
                    <a:p>
                      <a:pPr algn="ctr"/>
                      <a:r>
                        <a:rPr lang="pl-PL" sz="1200" b="1" dirty="0">
                          <a:effectLst/>
                        </a:rPr>
                        <a:t>Lp.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dirty="0">
                          <a:effectLst/>
                        </a:rPr>
                        <a:t>Terapia indywidualna: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dirty="0">
                          <a:effectLst/>
                        </a:rPr>
                        <a:t>Ilość przypadków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dirty="0">
                          <a:effectLst/>
                        </a:rPr>
                        <a:t>Ilość spotkań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638251037"/>
                  </a:ext>
                </a:extLst>
              </a:tr>
              <a:tr h="813168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200">
                          <a:effectLst/>
                        </a:rPr>
                        <a:t>Terapia psychologiczna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2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200">
                          <a:effectLst/>
                        </a:rPr>
                        <a:t>87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200">
                          <a:effectLst/>
                        </a:rPr>
                        <a:t>457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224475683"/>
                  </a:ext>
                </a:extLst>
              </a:tr>
              <a:tr h="38054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50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pl-PL" sz="1200" dirty="0">
                          <a:effectLst/>
                        </a:rPr>
                        <a:t>2. 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200">
                          <a:effectLst/>
                        </a:rPr>
                        <a:t>Psychoterapia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200">
                          <a:effectLst/>
                        </a:rPr>
                        <a:t>83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200">
                          <a:effectLst/>
                        </a:rPr>
                        <a:t>577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764689876"/>
                  </a:ext>
                </a:extLst>
              </a:tr>
              <a:tr h="81316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50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pl-PL" sz="1200" dirty="0">
                          <a:effectLst/>
                        </a:rPr>
                        <a:t>3. 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200">
                          <a:effectLst/>
                        </a:rPr>
                        <a:t>Terapia pedagogiczna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2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200">
                          <a:effectLst/>
                        </a:rPr>
                        <a:t>59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200">
                          <a:effectLst/>
                        </a:rPr>
                        <a:t>320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527530925"/>
                  </a:ext>
                </a:extLst>
              </a:tr>
              <a:tr h="81316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50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pl-PL" sz="1200" dirty="0">
                          <a:effectLst/>
                        </a:rPr>
                        <a:t>4. 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200">
                          <a:effectLst/>
                        </a:rPr>
                        <a:t>Terapia logopedyczna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2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200">
                          <a:effectLst/>
                        </a:rPr>
                        <a:t>128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200">
                          <a:effectLst/>
                        </a:rPr>
                        <a:t>990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464038257"/>
                  </a:ext>
                </a:extLst>
              </a:tr>
              <a:tr h="81316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50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pl-PL" sz="1200" dirty="0">
                          <a:effectLst/>
                        </a:rPr>
                        <a:t>5. 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200" dirty="0">
                          <a:effectLst/>
                        </a:rPr>
                        <a:t>Terapia behawioralna dzieci z autyzmem 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200">
                          <a:effectLst/>
                        </a:rPr>
                        <a:t>91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200" dirty="0">
                          <a:effectLst/>
                        </a:rPr>
                        <a:t>445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410523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45114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92004C-203A-4640-BE76-157A564AF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Sprawozdanie z działalności </a:t>
            </a:r>
            <a:r>
              <a:rPr lang="pl-PL" sz="24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diagnostyczno</a:t>
            </a:r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– orzeczniczo – </a:t>
            </a:r>
            <a:r>
              <a:rPr lang="pl-PL" sz="24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terapeutyczno</a:t>
            </a:r>
            <a:r>
              <a:rPr lang="pl-PL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– profilaktycznej i konsultacyjnej</a:t>
            </a:r>
            <a:endParaRPr lang="pl-PL" sz="2400" dirty="0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D22BBBA7-8943-40AC-ACCB-4D20A27DCF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50" y="176981"/>
            <a:ext cx="1041775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FD3BD47-B8E1-47F6-B562-812B4EC25A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93137"/>
              </p:ext>
            </p:extLst>
          </p:nvPr>
        </p:nvGraphicFramePr>
        <p:xfrm>
          <a:off x="1247774" y="1666875"/>
          <a:ext cx="8124825" cy="512984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80414">
                  <a:extLst>
                    <a:ext uri="{9D8B030D-6E8A-4147-A177-3AD203B41FA5}">
                      <a16:colId xmlns:a16="http://schemas.microsoft.com/office/drawing/2014/main" val="2373481042"/>
                    </a:ext>
                  </a:extLst>
                </a:gridCol>
                <a:gridCol w="4870556">
                  <a:extLst>
                    <a:ext uri="{9D8B030D-6E8A-4147-A177-3AD203B41FA5}">
                      <a16:colId xmlns:a16="http://schemas.microsoft.com/office/drawing/2014/main" val="2249488057"/>
                    </a:ext>
                  </a:extLst>
                </a:gridCol>
                <a:gridCol w="2673855">
                  <a:extLst>
                    <a:ext uri="{9D8B030D-6E8A-4147-A177-3AD203B41FA5}">
                      <a16:colId xmlns:a16="http://schemas.microsoft.com/office/drawing/2014/main" val="535000287"/>
                    </a:ext>
                  </a:extLst>
                </a:gridCol>
              </a:tblGrid>
              <a:tr h="39991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</a:rPr>
                        <a:t>Lp.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110" b="1" baseline="0" dirty="0">
                          <a:solidFill>
                            <a:schemeClr val="tx1"/>
                          </a:solidFill>
                          <a:effectLst/>
                        </a:rPr>
                        <a:t>Terapia grupowa/poradnictwo/konsultacje</a:t>
                      </a:r>
                      <a:endParaRPr lang="pl-PL" sz="1110" b="1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</a:rPr>
                        <a:t>Liczba grup/ działań/</a:t>
                      </a:r>
                    </a:p>
                    <a:p>
                      <a:pPr algn="ctr"/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</a:rPr>
                        <a:t>uczestników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extLst>
                  <a:ext uri="{0D108BD9-81ED-4DB2-BD59-A6C34878D82A}">
                    <a16:rowId xmlns:a16="http://schemas.microsoft.com/office/drawing/2014/main" val="3573452215"/>
                  </a:ext>
                </a:extLst>
              </a:tr>
              <a:tr h="2443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00" dirty="0">
                          <a:solidFill>
                            <a:schemeClr val="tx1"/>
                          </a:solidFill>
                          <a:effectLst/>
                        </a:rPr>
                        <a:t>1.</a:t>
                      </a:r>
                      <a:endParaRPr lang="pl-PL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110" baseline="0" dirty="0">
                          <a:solidFill>
                            <a:schemeClr val="tx1"/>
                          </a:solidFill>
                          <a:effectLst/>
                        </a:rPr>
                        <a:t>Terapia grupowa- Trening Umiejętności Społecznych</a:t>
                      </a:r>
                      <a:endParaRPr lang="pl-PL" sz="111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10" b="0" baseline="0" dirty="0">
                          <a:solidFill>
                            <a:schemeClr val="tx1"/>
                          </a:solidFill>
                          <a:effectLst/>
                        </a:rPr>
                        <a:t>8 grup/105 spotkania</a:t>
                      </a:r>
                      <a:endParaRPr lang="pl-PL" sz="1110" b="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extLst>
                  <a:ext uri="{0D108BD9-81ED-4DB2-BD59-A6C34878D82A}">
                    <a16:rowId xmlns:a16="http://schemas.microsoft.com/office/drawing/2014/main" val="2481001043"/>
                  </a:ext>
                </a:extLst>
              </a:tr>
              <a:tr h="79893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 marL="36244" marR="36244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110" baseline="0" dirty="0">
                          <a:solidFill>
                            <a:schemeClr val="tx1"/>
                          </a:solidFill>
                          <a:effectLst/>
                        </a:rPr>
                        <a:t>Poradnictwo zawodowe </a:t>
                      </a:r>
                      <a:endParaRPr lang="pl-PL" sz="111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10" b="0" baseline="0" dirty="0">
                          <a:solidFill>
                            <a:schemeClr val="tx1"/>
                          </a:solidFill>
                          <a:effectLst/>
                        </a:rPr>
                        <a:t>3/ indywidualne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10" b="0" baseline="0" dirty="0">
                          <a:solidFill>
                            <a:schemeClr val="tx1"/>
                          </a:solidFill>
                          <a:effectLst/>
                        </a:rPr>
                        <a:t>74/ grupowe</a:t>
                      </a:r>
                      <a:endParaRPr lang="pl-PL" sz="1110" b="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extLst>
                  <a:ext uri="{0D108BD9-81ED-4DB2-BD59-A6C34878D82A}">
                    <a16:rowId xmlns:a16="http://schemas.microsoft.com/office/drawing/2014/main" val="958485091"/>
                  </a:ext>
                </a:extLst>
              </a:tr>
              <a:tr h="9040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 marL="36244" marR="36244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110" baseline="0" dirty="0">
                          <a:solidFill>
                            <a:schemeClr val="tx1"/>
                          </a:solidFill>
                          <a:effectLst/>
                        </a:rPr>
                        <a:t> Punkty Konsultacyjne: DYŻURY w szkołach ponadpodstawowych w ramach Światowego Dnia Ochrony Zdrowia Psychicznego</a:t>
                      </a:r>
                    </a:p>
                    <a:p>
                      <a:pPr algn="just"/>
                      <a:r>
                        <a:rPr lang="pl-PL" sz="111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11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10" b="0" baseline="0">
                          <a:solidFill>
                            <a:schemeClr val="tx1"/>
                          </a:solidFill>
                          <a:effectLst/>
                        </a:rPr>
                        <a:t>Dyżur  w  szkołach ponadpodstawowych w tym prowadzone zajęcia grupowe</a:t>
                      </a:r>
                      <a:endParaRPr lang="pl-PL" sz="1110" b="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extLst>
                  <a:ext uri="{0D108BD9-81ED-4DB2-BD59-A6C34878D82A}">
                    <a16:rowId xmlns:a16="http://schemas.microsoft.com/office/drawing/2014/main" val="1967154930"/>
                  </a:ext>
                </a:extLst>
              </a:tr>
              <a:tr h="2443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00" dirty="0">
                          <a:solidFill>
                            <a:schemeClr val="tx1"/>
                          </a:solidFill>
                          <a:effectLst/>
                        </a:rPr>
                        <a:t>4.</a:t>
                      </a:r>
                      <a:endParaRPr lang="pl-PL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10" baseline="0" dirty="0">
                          <a:solidFill>
                            <a:schemeClr val="tx1"/>
                          </a:solidFill>
                          <a:effectLst/>
                        </a:rPr>
                        <a:t>Poradnictwo indywidualne bez badań dla rodziców</a:t>
                      </a:r>
                      <a:endParaRPr lang="pl-PL" sz="111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110" b="0" baseline="0">
                          <a:solidFill>
                            <a:schemeClr val="tx1"/>
                          </a:solidFill>
                          <a:effectLst/>
                        </a:rPr>
                        <a:t>249</a:t>
                      </a:r>
                      <a:endParaRPr lang="pl-PL" sz="1110" b="0" baseline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extLst>
                  <a:ext uri="{0D108BD9-81ED-4DB2-BD59-A6C34878D82A}">
                    <a16:rowId xmlns:a16="http://schemas.microsoft.com/office/drawing/2014/main" val="3548500442"/>
                  </a:ext>
                </a:extLst>
              </a:tr>
              <a:tr h="2443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00" dirty="0">
                          <a:solidFill>
                            <a:schemeClr val="tx1"/>
                          </a:solidFill>
                          <a:effectLst/>
                        </a:rPr>
                        <a:t>5.</a:t>
                      </a:r>
                      <a:endParaRPr lang="pl-PL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10" baseline="0" dirty="0">
                          <a:solidFill>
                            <a:schemeClr val="tx1"/>
                          </a:solidFill>
                          <a:effectLst/>
                        </a:rPr>
                        <a:t>Poradnictwo indywidualne bez badań dla młodzieży</a:t>
                      </a:r>
                      <a:endParaRPr lang="pl-PL" sz="111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110" b="0" baseline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pl-PL" sz="1110" b="0" baseline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extLst>
                  <a:ext uri="{0D108BD9-81ED-4DB2-BD59-A6C34878D82A}">
                    <a16:rowId xmlns:a16="http://schemas.microsoft.com/office/drawing/2014/main" val="3457284907"/>
                  </a:ext>
                </a:extLst>
              </a:tr>
              <a:tr h="63652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00" dirty="0">
                          <a:solidFill>
                            <a:schemeClr val="tx1"/>
                          </a:solidFill>
                          <a:effectLst/>
                        </a:rPr>
                        <a:t>6.</a:t>
                      </a:r>
                      <a:endParaRPr lang="pl-PL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pl-PL" sz="1110" baseline="0" dirty="0">
                          <a:solidFill>
                            <a:schemeClr val="tx1"/>
                          </a:solidFill>
                          <a:effectLst/>
                        </a:rPr>
                        <a:t>Interwencje kryzysowe (w tym – porady w sytuacjach kryzysowych)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10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pl-PL" sz="111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110" b="0" baseline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pl-PL" sz="1110" b="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extLst>
                  <a:ext uri="{0D108BD9-81ED-4DB2-BD59-A6C34878D82A}">
                    <a16:rowId xmlns:a16="http://schemas.microsoft.com/office/drawing/2014/main" val="712919889"/>
                  </a:ext>
                </a:extLst>
              </a:tr>
              <a:tr h="24404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00" dirty="0">
                          <a:solidFill>
                            <a:schemeClr val="tx1"/>
                          </a:solidFill>
                          <a:effectLst/>
                        </a:rPr>
                        <a:t>7.</a:t>
                      </a:r>
                      <a:endParaRPr lang="pl-PL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10" baseline="0" dirty="0">
                          <a:solidFill>
                            <a:schemeClr val="tx1"/>
                          </a:solidFill>
                          <a:effectLst/>
                        </a:rPr>
                        <a:t>Mediacje</a:t>
                      </a:r>
                      <a:endParaRPr lang="pl-PL" sz="111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110" b="0" baseline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pl-PL" sz="1110" b="0" baseline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extLst>
                  <a:ext uri="{0D108BD9-81ED-4DB2-BD59-A6C34878D82A}">
                    <a16:rowId xmlns:a16="http://schemas.microsoft.com/office/drawing/2014/main" val="819190930"/>
                  </a:ext>
                </a:extLst>
              </a:tr>
              <a:tr h="36992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00" dirty="0">
                          <a:solidFill>
                            <a:schemeClr val="tx1"/>
                          </a:solidFill>
                          <a:effectLst/>
                        </a:rPr>
                        <a:t>8.</a:t>
                      </a:r>
                      <a:endParaRPr lang="pl-PL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110" baseline="0" dirty="0">
                          <a:solidFill>
                            <a:schemeClr val="tx1"/>
                          </a:solidFill>
                          <a:effectLst/>
                        </a:rPr>
                        <a:t>Konsultacje z pedagogami/psychologami/logopedami szkolnymi</a:t>
                      </a:r>
                    </a:p>
                    <a:p>
                      <a:pPr algn="just"/>
                      <a:r>
                        <a:rPr lang="pl-PL" sz="111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11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110" b="0" baseline="0">
                          <a:solidFill>
                            <a:schemeClr val="tx1"/>
                          </a:solidFill>
                          <a:effectLst/>
                        </a:rPr>
                        <a:t>312</a:t>
                      </a:r>
                      <a:endParaRPr lang="pl-PL" sz="1110" b="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extLst>
                  <a:ext uri="{0D108BD9-81ED-4DB2-BD59-A6C34878D82A}">
                    <a16:rowId xmlns:a16="http://schemas.microsoft.com/office/drawing/2014/main" val="3424801966"/>
                  </a:ext>
                </a:extLst>
              </a:tr>
              <a:tr h="2443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00" dirty="0">
                          <a:solidFill>
                            <a:schemeClr val="tx1"/>
                          </a:solidFill>
                          <a:effectLst/>
                        </a:rPr>
                        <a:t>9.</a:t>
                      </a:r>
                      <a:endParaRPr lang="pl-PL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10" baseline="0" dirty="0">
                          <a:solidFill>
                            <a:schemeClr val="tx1"/>
                          </a:solidFill>
                          <a:effectLst/>
                        </a:rPr>
                        <a:t>Konsultacje z nauczycielami/dyrektorami placówek</a:t>
                      </a:r>
                      <a:endParaRPr lang="pl-PL" sz="111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110" b="0" baseline="0">
                          <a:solidFill>
                            <a:schemeClr val="tx1"/>
                          </a:solidFill>
                          <a:effectLst/>
                        </a:rPr>
                        <a:t>290</a:t>
                      </a:r>
                      <a:endParaRPr lang="pl-PL" sz="1110" b="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extLst>
                  <a:ext uri="{0D108BD9-81ED-4DB2-BD59-A6C34878D82A}">
                    <a16:rowId xmlns:a16="http://schemas.microsoft.com/office/drawing/2014/main" val="4023480539"/>
                  </a:ext>
                </a:extLst>
              </a:tr>
              <a:tr h="79893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100" dirty="0">
                          <a:solidFill>
                            <a:schemeClr val="tx1"/>
                          </a:solidFill>
                          <a:effectLst/>
                        </a:rPr>
                        <a:t>10.</a:t>
                      </a:r>
                      <a:endParaRPr lang="pl-PL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110" baseline="0" dirty="0">
                          <a:solidFill>
                            <a:schemeClr val="tx1"/>
                          </a:solidFill>
                          <a:effectLst/>
                        </a:rPr>
                        <a:t>Konsultacje - z instytucjami, stowarzyszeniami i innymi placówkami oświatowymi </a:t>
                      </a:r>
                      <a:endParaRPr lang="pl-PL" sz="111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110" b="0" baseline="0" dirty="0">
                          <a:solidFill>
                            <a:schemeClr val="tx1"/>
                          </a:solidFill>
                          <a:effectLst/>
                        </a:rPr>
                        <a:t>94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110" b="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110" b="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110" b="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44" marR="36244" marT="0" marB="0"/>
                </a:tc>
                <a:extLst>
                  <a:ext uri="{0D108BD9-81ED-4DB2-BD59-A6C34878D82A}">
                    <a16:rowId xmlns:a16="http://schemas.microsoft.com/office/drawing/2014/main" val="78402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48503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368</TotalTime>
  <Words>1161</Words>
  <Application>Microsoft Office PowerPoint</Application>
  <PresentationFormat>Panoramiczny</PresentationFormat>
  <Paragraphs>284</Paragraphs>
  <Slides>17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25" baseType="lpstr">
      <vt:lpstr>Arial</vt:lpstr>
      <vt:lpstr>Calibri</vt:lpstr>
      <vt:lpstr>Droid Sans</vt:lpstr>
      <vt:lpstr>Symbol</vt:lpstr>
      <vt:lpstr>Times New Roman</vt:lpstr>
      <vt:lpstr>Trebuchet MS</vt:lpstr>
      <vt:lpstr>Wingdings 3</vt:lpstr>
      <vt:lpstr>Faseta</vt:lpstr>
      <vt:lpstr>SPRAWOZDANIE Z DZIAŁALNOŚCI PORADNI PSYCHOLOGICZNO- PEDAGOGICZNEJ W NAKLE NAD NOTECIĄ Z FILIĄ W SZUBINIE W ROKU SZKOLNYM 2024/25  </vt:lpstr>
      <vt:lpstr>DANE TELEADRESOWE</vt:lpstr>
      <vt:lpstr>Prezentacja programu PowerPoint</vt:lpstr>
      <vt:lpstr>Prezentacja programu PowerPoint</vt:lpstr>
      <vt:lpstr>STAN KADROWY 24/25</vt:lpstr>
      <vt:lpstr>Sprawozdanie z działalności diagnostyczno – orzeczniczo – terapeutyczno – profilaktycznej i konsultacyjnej </vt:lpstr>
      <vt:lpstr>Sprawozdanie z działalności diagnostyczno – orzeczniczo – terapeutyczno – profilaktycznej  i konsultacyjnej</vt:lpstr>
      <vt:lpstr>Sprawozdanie z działalności diagnostyczno – orzeczniczo – terapeutyczno – profilaktycznej  i konsultacyjnej</vt:lpstr>
      <vt:lpstr>Sprawozdanie z działalności diagnostyczno – orzeczniczo – terapeutyczno – profilaktycznej i konsultacyjnej</vt:lpstr>
      <vt:lpstr>Sprawozdanie z działalności diagnostyczno – orzeczniczo – terapeutyczno – profilaktycznej i konsultacyjnej</vt:lpstr>
      <vt:lpstr>Sprawozdanie z działalności diagnostyczno – orzeczniczo – terapeutyczno – profilaktycznej  i konsultacyjnej</vt:lpstr>
      <vt:lpstr>Sprawozdanie z działalności diagnostyczno – orzeczniczo – terapeutyczno – profilaktycznej  i konsultacyjnej</vt:lpstr>
      <vt:lpstr>Sprawozdanie z działalności diagnostyczno – orzeczniczo – terapeutyczno – profilaktycznej i konsultacyjnej</vt:lpstr>
      <vt:lpstr>Sprawozdanie z działalności diagnostyczno – orzeczniczo – terapeutyczno – profilaktycznej  i konsultacyjnej</vt:lpstr>
      <vt:lpstr>Prezentacja programu PowerPoint</vt:lpstr>
      <vt:lpstr>PLANY NA ROK SZKOLNY 25/26  obchody jubileuszu 50 lecia poradni  adaptacja pomieszczeń przy ul. Strażackiej 2a  wdrożenie EZD  podnoszenie kompetencji pracowników  wyposażenie w nowe narzędzia diagnostyczne</vt:lpstr>
      <vt:lpstr>DZIĘKUJĘ ZA UWAGĘ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SPRAWOZDANIE Z DZIAŁALNOŚCI PORADNI PSYCHOLOGICZNO- PEDAGOGICZNEJ W NAKLE NAD NOTECIĄ Z FILIĄ W SZUBINIE W ROKU SZKOLNYM 2024/25</dc:title>
  <dc:creator>Acer</dc:creator>
  <cp:lastModifiedBy>Acer</cp:lastModifiedBy>
  <cp:revision>27</cp:revision>
  <cp:lastPrinted>2025-09-08T05:47:31Z</cp:lastPrinted>
  <dcterms:created xsi:type="dcterms:W3CDTF">2025-08-31T15:19:50Z</dcterms:created>
  <dcterms:modified xsi:type="dcterms:W3CDTF">2025-09-08T05:49:35Z</dcterms:modified>
</cp:coreProperties>
</file>